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5" autoAdjust="0"/>
    <p:restoredTop sz="94660"/>
  </p:normalViewPr>
  <p:slideViewPr>
    <p:cSldViewPr>
      <p:cViewPr varScale="1">
        <p:scale>
          <a:sx n="68" d="100"/>
          <a:sy n="68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10/11/2022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mtClean="0">
                <a:latin typeface="Bahnschrift" pitchFamily="34" charset="0"/>
              </a:rPr>
              <a:t>« </a:t>
            </a:r>
            <a:r>
              <a:rPr lang="cs-CZ" smtClean="0">
                <a:latin typeface="Bahnschrift" pitchFamily="34" charset="0"/>
              </a:rPr>
              <a:t>Simplifier et exagérer</a:t>
            </a:r>
            <a:r>
              <a:rPr lang="fr-FR" smtClean="0">
                <a:latin typeface="Bahnschrift" pitchFamily="34" charset="0"/>
              </a:rPr>
              <a:t> »</a:t>
            </a:r>
            <a:r>
              <a:rPr lang="cs-CZ" smtClean="0"/>
              <a:t>,</a:t>
            </a:r>
            <a:r>
              <a:rPr lang="fr-FR" smtClean="0"/>
              <a:t/>
            </a:r>
            <a:br>
              <a:rPr lang="fr-FR" smtClean="0"/>
            </a:br>
            <a:r>
              <a:rPr lang="cs-CZ" smtClean="0"/>
              <a:t>c´est le rôle des journalistes</a:t>
            </a:r>
            <a:r>
              <a:rPr lang="fr-FR" smtClean="0"/>
              <a:t/>
            </a:r>
            <a:br>
              <a:rPr lang="fr-FR" smtClean="0"/>
            </a:br>
            <a:r>
              <a:rPr lang="fr-FR" sz="2000" smtClean="0"/>
              <a:t/>
            </a:r>
            <a:br>
              <a:rPr lang="fr-FR" sz="2000" smtClean="0"/>
            </a:br>
            <a:r>
              <a:rPr lang="cs-CZ" sz="3600" smtClean="0"/>
              <a:t>selon </a:t>
            </a:r>
            <a:r>
              <a:rPr lang="cs-CZ" sz="3600" i="1" smtClean="0"/>
              <a:t>The Economist</a:t>
            </a:r>
            <a:r>
              <a:rPr lang="cs-CZ" sz="3600" smtClean="0"/>
              <a:t>, un magazine britannique tr</a:t>
            </a:r>
            <a:r>
              <a:rPr lang="fr-FR" sz="3600" smtClean="0"/>
              <a:t>è</a:t>
            </a:r>
            <a:r>
              <a:rPr lang="cs-CZ" sz="3600" smtClean="0"/>
              <a:t>s </a:t>
            </a:r>
            <a:r>
              <a:rPr lang="cs-CZ" sz="3600" smtClean="0"/>
              <a:t>réputé</a:t>
            </a:r>
            <a:r>
              <a:rPr lang="fr-FR" sz="3600" smtClean="0"/>
              <a:t>.</a:t>
            </a: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692696"/>
            <a:ext cx="7268344" cy="4752528"/>
          </a:xfrm>
        </p:spPr>
        <p:txBody>
          <a:bodyPr>
            <a:normAutofit/>
          </a:bodyPr>
          <a:lstStyle/>
          <a:p>
            <a:pPr algn="l"/>
            <a:r>
              <a:rPr lang="fr-FR" smtClean="0"/>
              <a:t> L</a:t>
            </a:r>
            <a:r>
              <a:rPr lang="fr-FR" smtClean="0">
                <a:latin typeface="Britannic Bold" pitchFamily="34" charset="0"/>
              </a:rPr>
              <a:t>´i</a:t>
            </a:r>
            <a:r>
              <a:rPr lang="fr-FR" smtClean="0"/>
              <a:t>m</a:t>
            </a:r>
            <a:r>
              <a:rPr lang="fr-FR" smtClean="0">
                <a:latin typeface="Britannic Bold" pitchFamily="34" charset="0"/>
              </a:rPr>
              <a:t>a</a:t>
            </a:r>
            <a:r>
              <a:rPr lang="fr-FR" smtClean="0"/>
              <a:t>g</a:t>
            </a:r>
            <a:r>
              <a:rPr lang="fr-FR" smtClean="0">
                <a:latin typeface="Britannic Bold" pitchFamily="34" charset="0"/>
              </a:rPr>
              <a:t>e </a:t>
            </a:r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			e</a:t>
            </a:r>
            <a:r>
              <a:rPr lang="fr-FR" smtClean="0">
                <a:latin typeface="Britannic Bold" pitchFamily="34" charset="0"/>
              </a:rPr>
              <a:t>s</a:t>
            </a:r>
            <a:r>
              <a:rPr lang="fr-FR" smtClean="0"/>
              <a:t>t </a:t>
            </a:r>
            <a:br>
              <a:rPr lang="fr-FR" smtClean="0"/>
            </a:br>
            <a:r>
              <a:rPr lang="fr-FR" smtClean="0"/>
              <a:t>				      </a:t>
            </a:r>
            <a:r>
              <a:rPr lang="fr-FR" smtClean="0">
                <a:latin typeface="Britannic Bold" pitchFamily="34" charset="0"/>
              </a:rPr>
              <a:t>u</a:t>
            </a:r>
            <a:r>
              <a:rPr lang="fr-FR" smtClean="0"/>
              <a:t>n</a:t>
            </a:r>
            <a:r>
              <a:rPr lang="fr-FR" smtClean="0">
                <a:latin typeface="Britannic Bold" pitchFamily="34" charset="0"/>
              </a:rPr>
              <a:t>e</a:t>
            </a:r>
            <a:r>
              <a:rPr lang="fr-FR" smtClean="0"/>
              <a:t> </a:t>
            </a:r>
            <a:br>
              <a:rPr lang="fr-FR" smtClean="0"/>
            </a:br>
            <a:r>
              <a:rPr lang="fr-FR" smtClean="0"/>
              <a:t>	    </a:t>
            </a:r>
            <a:r>
              <a:rPr lang="fr-FR" smtClean="0">
                <a:latin typeface="Britannic Bold" pitchFamily="34" charset="0"/>
              </a:rPr>
              <a:t>v</a:t>
            </a:r>
            <a:r>
              <a:rPr lang="fr-FR" smtClean="0"/>
              <a:t>a</a:t>
            </a:r>
            <a:r>
              <a:rPr lang="fr-FR" smtClean="0">
                <a:latin typeface="Britannic Bold" pitchFamily="34" charset="0"/>
              </a:rPr>
              <a:t>l</a:t>
            </a:r>
            <a:r>
              <a:rPr lang="fr-FR" smtClean="0"/>
              <a:t>e</a:t>
            </a:r>
            <a:r>
              <a:rPr lang="fr-FR" smtClean="0">
                <a:latin typeface="Britannic Bold" pitchFamily="34" charset="0"/>
              </a:rPr>
              <a:t>u</a:t>
            </a:r>
            <a:r>
              <a:rPr lang="fr-FR" smtClean="0"/>
              <a:t>r </a:t>
            </a:r>
            <a:br>
              <a:rPr lang="fr-FR" smtClean="0"/>
            </a:br>
            <a:r>
              <a:rPr lang="fr-FR" smtClean="0"/>
              <a:t>			        </a:t>
            </a:r>
            <a:r>
              <a:rPr lang="fr-FR" smtClean="0">
                <a:latin typeface="Britannic Bold" pitchFamily="34" charset="0"/>
              </a:rPr>
              <a:t>a</a:t>
            </a:r>
            <a:r>
              <a:rPr lang="fr-FR" smtClean="0"/>
              <a:t>j</a:t>
            </a:r>
            <a:r>
              <a:rPr lang="fr-FR" smtClean="0">
                <a:latin typeface="Britannic Bold" pitchFamily="34" charset="0"/>
              </a:rPr>
              <a:t>o</a:t>
            </a:r>
            <a:r>
              <a:rPr lang="fr-FR" smtClean="0"/>
              <a:t>u</a:t>
            </a:r>
            <a:r>
              <a:rPr lang="fr-FR" smtClean="0">
                <a:latin typeface="Britannic Bold" pitchFamily="34" charset="0"/>
              </a:rPr>
              <a:t>t</a:t>
            </a:r>
            <a:r>
              <a:rPr lang="fr-FR" smtClean="0"/>
              <a:t>é</a:t>
            </a:r>
            <a:r>
              <a:rPr lang="fr-FR" smtClean="0">
                <a:latin typeface="Britannic Bold" pitchFamily="34" charset="0"/>
              </a:rPr>
              <a:t>e</a:t>
            </a:r>
            <a:r>
              <a:rPr lang="fr-FR" smtClean="0"/>
              <a:t>.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846043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fr-FR" smtClean="0"/>
              <a:t>Les ondes courtes,</a:t>
            </a:r>
            <a:br>
              <a:rPr lang="fr-FR" smtClean="0"/>
            </a:br>
            <a:r>
              <a:rPr lang="fr-FR" smtClean="0"/>
              <a:t>contrairement à leur nom,</a:t>
            </a:r>
            <a:br>
              <a:rPr lang="fr-FR" smtClean="0"/>
            </a:br>
            <a:r>
              <a:rPr lang="fr-FR" smtClean="0"/>
              <a:t>émettent sur des longues distances.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mtClean="0">
                <a:latin typeface="Bahnschrift SemiLight SemiConde" pitchFamily="34" charset="0"/>
              </a:rPr>
              <a:t>La</a:t>
            </a:r>
            <a:r>
              <a:rPr lang="fr-FR" smtClean="0">
                <a:latin typeface="Bahnschrift SemiLight SemiConde" pitchFamily="34" charset="0"/>
              </a:rPr>
              <a:t> </a:t>
            </a:r>
            <a:r>
              <a:rPr lang="cs-CZ" smtClean="0">
                <a:latin typeface="Bahnschrift SemiLight SemiConde" pitchFamily="34" charset="0"/>
              </a:rPr>
              <a:t>moitié</a:t>
            </a:r>
            <a:r>
              <a:rPr lang="fr-FR" smtClean="0">
                <a:latin typeface="Bahnschrift SemiLight SemiConde" pitchFamily="34" charset="0"/>
              </a:rPr>
              <a:t/>
            </a:r>
            <a:br>
              <a:rPr lang="fr-FR" smtClean="0">
                <a:latin typeface="Bahnschrift SemiLight SemiConde" pitchFamily="34" charset="0"/>
              </a:rPr>
            </a:br>
            <a:r>
              <a:rPr lang="cs-CZ" smtClean="0">
                <a:latin typeface="Bahnschrift SemiLight SemiConde" pitchFamily="34" charset="0"/>
              </a:rPr>
              <a:t>des journalistes</a:t>
            </a:r>
            <a:r>
              <a:rPr lang="fr-FR" smtClean="0">
                <a:latin typeface="Bahnschrift SemiLight SemiConde" pitchFamily="34" charset="0"/>
              </a:rPr>
              <a:t> </a:t>
            </a:r>
            <a:r>
              <a:rPr lang="cs-CZ" sz="4900" b="1" smtClean="0">
                <a:latin typeface="Bahnschrift SemiLight SemiConde" pitchFamily="34" charset="0"/>
              </a:rPr>
              <a:t>n´ont pas fait </a:t>
            </a:r>
            <a:r>
              <a:rPr lang="cs-CZ" smtClean="0">
                <a:latin typeface="Bahnschrift SemiLight SemiConde" pitchFamily="34" charset="0"/>
              </a:rPr>
              <a:t>d</a:t>
            </a:r>
            <a:r>
              <a:rPr lang="fr-FR" smtClean="0">
                <a:latin typeface="Bahnschrift SemiLight SemiConde" pitchFamily="34" charset="0"/>
              </a:rPr>
              <a:t>’</a:t>
            </a:r>
            <a:r>
              <a:rPr lang="cs-CZ" smtClean="0">
                <a:latin typeface="Bahnschrift SemiLight SemiConde" pitchFamily="34" charset="0"/>
              </a:rPr>
              <a:t>études</a:t>
            </a:r>
            <a:r>
              <a:rPr lang="cs-CZ" sz="4000" smtClean="0">
                <a:latin typeface="Bahnschrift SemiLight SemiConde" pitchFamily="34" charset="0"/>
              </a:rPr>
              <a:t> </a:t>
            </a:r>
            <a:r>
              <a:rPr lang="cs-CZ" smtClean="0">
                <a:latin typeface="Bahnschrift SemiLight SemiConde" pitchFamily="34" charset="0"/>
              </a:rPr>
              <a:t>de journalisme.</a:t>
            </a:r>
            <a:r>
              <a:rPr lang="fr-FR" smtClean="0">
                <a:latin typeface="Bahnschrift SemiLight SemiConde" pitchFamily="34" charset="0"/>
              </a:rPr>
              <a:t/>
            </a:r>
            <a:br>
              <a:rPr lang="fr-FR" smtClean="0">
                <a:latin typeface="Bahnschrift SemiLight SemiConde" pitchFamily="34" charset="0"/>
              </a:rPr>
            </a:br>
            <a:r>
              <a:rPr lang="fr-FR" sz="2000" smtClean="0">
                <a:latin typeface="Bahnschrift SemiLight SemiConde" pitchFamily="34" charset="0"/>
              </a:rPr>
              <a:t/>
            </a:r>
            <a:br>
              <a:rPr lang="fr-FR" sz="2000" smtClean="0">
                <a:latin typeface="Bahnschrift SemiLight SemiConde" pitchFamily="34" charset="0"/>
              </a:rPr>
            </a:br>
            <a:r>
              <a:rPr lang="cs-CZ" smtClean="0">
                <a:latin typeface="Bahnschrift SemiLight SemiConde" pitchFamily="34" charset="0"/>
              </a:rPr>
              <a:t>Il vaut mieux choisir</a:t>
            </a:r>
            <a:r>
              <a:rPr lang="fr-FR" smtClean="0">
                <a:latin typeface="Bahnschrift SemiLight SemiConde" pitchFamily="34" charset="0"/>
              </a:rPr>
              <a:t> </a:t>
            </a:r>
            <a:r>
              <a:rPr lang="cs-CZ" smtClean="0">
                <a:latin typeface="Bahnschrift SemiLight SemiConde" pitchFamily="34" charset="0"/>
              </a:rPr>
              <a:t>une </a:t>
            </a:r>
            <a:r>
              <a:rPr lang="cs-CZ" sz="4900" b="1" smtClean="0">
                <a:latin typeface="Bahnschrift SemiLight SemiConde" pitchFamily="34" charset="0"/>
              </a:rPr>
              <a:t>spécialisation</a:t>
            </a:r>
            <a:r>
              <a:rPr lang="cs-CZ" smtClean="0">
                <a:latin typeface="Bahnschrift SemiLight SemiConde" pitchFamily="34" charset="0"/>
              </a:rPr>
              <a:t>. </a:t>
            </a:r>
            <a:endParaRPr lang="fr-FR">
              <a:latin typeface="Bahnschrift SemiLight SemiConde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8276456" cy="2160240"/>
          </a:xfrm>
        </p:spPr>
        <p:txBody>
          <a:bodyPr>
            <a:normAutofit/>
          </a:bodyPr>
          <a:lstStyle/>
          <a:p>
            <a:r>
              <a:rPr lang="fr-FR" smtClean="0">
                <a:latin typeface="Bookman Old Style" pitchFamily="18" charset="0"/>
              </a:rPr>
              <a:t>Parfois on devient journaliste</a:t>
            </a:r>
            <a:br>
              <a:rPr lang="fr-FR" smtClean="0">
                <a:latin typeface="Bookman Old Style" pitchFamily="18" charset="0"/>
              </a:rPr>
            </a:br>
            <a:r>
              <a:rPr lang="fr-FR" smtClean="0">
                <a:latin typeface="Bookman Old Style" pitchFamily="18" charset="0"/>
              </a:rPr>
              <a:t>par hasard. </a:t>
            </a:r>
            <a:endParaRPr lang="fr-FR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348880"/>
            <a:ext cx="8204448" cy="1470025"/>
          </a:xfrm>
        </p:spPr>
        <p:txBody>
          <a:bodyPr>
            <a:normAutofit fontScale="90000"/>
          </a:bodyPr>
          <a:lstStyle/>
          <a:p>
            <a:pPr algn="r"/>
            <a:r>
              <a:rPr lang="fr-FR" b="1" smtClean="0">
                <a:solidFill>
                  <a:schemeClr val="bg1"/>
                </a:solidFill>
                <a:latin typeface="Bahnschrift Light Condensed" pitchFamily="34" charset="0"/>
              </a:rPr>
              <a:t>Parfois, les interviews</a:t>
            </a:r>
            <a:br>
              <a:rPr lang="fr-FR" b="1" smtClean="0">
                <a:solidFill>
                  <a:schemeClr val="bg1"/>
                </a:solidFill>
                <a:latin typeface="Bahnschrift Light Condensed" pitchFamily="34" charset="0"/>
              </a:rPr>
            </a:br>
            <a:r>
              <a:rPr lang="fr-FR" b="1" smtClean="0">
                <a:solidFill>
                  <a:schemeClr val="bg1"/>
                </a:solidFill>
                <a:latin typeface="Bahnschrift Light Condensed" pitchFamily="34" charset="0"/>
              </a:rPr>
              <a:t>avec les personnes connues</a:t>
            </a:r>
            <a:br>
              <a:rPr lang="fr-FR" b="1" smtClean="0">
                <a:solidFill>
                  <a:schemeClr val="bg1"/>
                </a:solidFill>
                <a:latin typeface="Bahnschrift Light Condensed" pitchFamily="34" charset="0"/>
              </a:rPr>
            </a:br>
            <a:r>
              <a:rPr lang="fr-FR" b="1" smtClean="0">
                <a:solidFill>
                  <a:schemeClr val="bg1"/>
                </a:solidFill>
                <a:latin typeface="Bahnschrift Light Condensed" pitchFamily="34" charset="0"/>
              </a:rPr>
              <a:t>ne sont pas intéressantes. </a:t>
            </a:r>
            <a:endParaRPr lang="fr-FR" b="1">
              <a:solidFill>
                <a:schemeClr val="bg1"/>
              </a:solidFill>
              <a:latin typeface="Bahnschrift Light Condense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2736304"/>
          </a:xfrm>
        </p:spPr>
        <p:txBody>
          <a:bodyPr>
            <a:noAutofit/>
          </a:bodyPr>
          <a:lstStyle/>
          <a:p>
            <a:r>
              <a:rPr lang="fr-FR" sz="4000" b="1" smtClean="0">
                <a:latin typeface="Microsoft Yi Baiti" pitchFamily="66" charset="0"/>
                <a:ea typeface="Microsoft Yi Baiti" pitchFamily="66" charset="0"/>
              </a:rPr>
              <a:t>Quand vous rencontrez des gens</a:t>
            </a:r>
            <a:br>
              <a:rPr lang="fr-FR" sz="4000" b="1" smtClean="0">
                <a:latin typeface="Microsoft Yi Baiti" pitchFamily="66" charset="0"/>
                <a:ea typeface="Microsoft Yi Baiti" pitchFamily="66" charset="0"/>
              </a:rPr>
            </a:br>
            <a:r>
              <a:rPr lang="fr-FR" sz="4000" b="1" smtClean="0">
                <a:latin typeface="Microsoft Yi Baiti" pitchFamily="66" charset="0"/>
                <a:ea typeface="Microsoft Yi Baiti" pitchFamily="66" charset="0"/>
              </a:rPr>
              <a:t>qui vous touchent, ça vous marque</a:t>
            </a:r>
            <a:br>
              <a:rPr lang="fr-FR" sz="4000" b="1" smtClean="0">
                <a:latin typeface="Microsoft Yi Baiti" pitchFamily="66" charset="0"/>
                <a:ea typeface="Microsoft Yi Baiti" pitchFamily="66" charset="0"/>
              </a:rPr>
            </a:br>
            <a:r>
              <a:rPr lang="fr-FR" sz="4000" b="1" smtClean="0">
                <a:latin typeface="Microsoft Yi Baiti" pitchFamily="66" charset="0"/>
                <a:ea typeface="Microsoft Yi Baiti" pitchFamily="66" charset="0"/>
              </a:rPr>
              <a:t>pour la journée. </a:t>
            </a:r>
            <a:endParaRPr lang="fr-FR" sz="4000" b="1">
              <a:latin typeface="Microsoft Yi Baiti" pitchFamily="66" charset="0"/>
              <a:ea typeface="Microsoft Yi Baiti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mtClean="0">
                <a:solidFill>
                  <a:schemeClr val="bg1"/>
                </a:solidFill>
                <a:latin typeface="Berlin Sans FB Demi" pitchFamily="34" charset="0"/>
              </a:rPr>
              <a:t>Dans le journalisme,</a:t>
            </a:r>
            <a:br>
              <a:rPr lang="fr-FR" smtClean="0">
                <a:solidFill>
                  <a:schemeClr val="bg1"/>
                </a:solidFill>
                <a:latin typeface="Berlin Sans FB Demi" pitchFamily="34" charset="0"/>
              </a:rPr>
            </a:br>
            <a:r>
              <a:rPr lang="fr-FR" smtClean="0">
                <a:solidFill>
                  <a:schemeClr val="bg1"/>
                </a:solidFill>
                <a:latin typeface="Berlin Sans FB Demi" pitchFamily="34" charset="0"/>
              </a:rPr>
              <a:t>l´alcool et le café</a:t>
            </a:r>
            <a:br>
              <a:rPr lang="fr-FR" smtClean="0">
                <a:solidFill>
                  <a:schemeClr val="bg1"/>
                </a:solidFill>
                <a:latin typeface="Berlin Sans FB Demi" pitchFamily="34" charset="0"/>
              </a:rPr>
            </a:br>
            <a:r>
              <a:rPr lang="fr-FR" smtClean="0">
                <a:solidFill>
                  <a:schemeClr val="bg1"/>
                </a:solidFill>
                <a:latin typeface="Berlin Sans FB Demi" pitchFamily="34" charset="0"/>
              </a:rPr>
              <a:t>font partie des rencontres.</a:t>
            </a:r>
            <a:r>
              <a:rPr lang="fr-FR" smtClean="0">
                <a:latin typeface="Berlin Sans FB Demi" pitchFamily="34" charset="0"/>
              </a:rPr>
              <a:t> </a:t>
            </a:r>
            <a:endParaRPr lang="fr-FR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mtClean="0">
                <a:latin typeface="Bell MT" pitchFamily="18" charset="0"/>
              </a:rPr>
              <a:t>Pour être journaliste,</a:t>
            </a:r>
            <a:r>
              <a:rPr lang="fr-FR" smtClean="0">
                <a:latin typeface="Bell MT" pitchFamily="18" charset="0"/>
              </a:rPr>
              <a:t/>
            </a:r>
            <a:br>
              <a:rPr lang="fr-FR" smtClean="0">
                <a:latin typeface="Bell MT" pitchFamily="18" charset="0"/>
              </a:rPr>
            </a:br>
            <a:r>
              <a:rPr lang="cs-CZ" smtClean="0">
                <a:latin typeface="Bell MT" pitchFamily="18" charset="0"/>
              </a:rPr>
              <a:t>il faut de l´</a:t>
            </a:r>
            <a:r>
              <a:rPr lang="cs-CZ" b="1" smtClean="0">
                <a:latin typeface="Bell MT" pitchFamily="18" charset="0"/>
              </a:rPr>
              <a:t>humilité</a:t>
            </a:r>
            <a:r>
              <a:rPr lang="cs-CZ" smtClean="0">
                <a:latin typeface="Bell MT" pitchFamily="18" charset="0"/>
              </a:rPr>
              <a:t>.</a:t>
            </a:r>
            <a:r>
              <a:rPr lang="fr-FR" smtClean="0">
                <a:latin typeface="Bell MT" pitchFamily="18" charset="0"/>
              </a:rPr>
              <a:t/>
            </a:r>
            <a:br>
              <a:rPr lang="fr-FR" smtClean="0">
                <a:latin typeface="Bell MT" pitchFamily="18" charset="0"/>
              </a:rPr>
            </a:br>
            <a:r>
              <a:rPr lang="cs-CZ" smtClean="0">
                <a:latin typeface="Bell MT" pitchFamily="18" charset="0"/>
              </a:rPr>
              <a:t>Mais certains journalistes</a:t>
            </a:r>
            <a:r>
              <a:rPr lang="fr-FR" smtClean="0">
                <a:latin typeface="Bell MT" pitchFamily="18" charset="0"/>
              </a:rPr>
              <a:t/>
            </a:r>
            <a:br>
              <a:rPr lang="fr-FR" smtClean="0">
                <a:latin typeface="Bell MT" pitchFamily="18" charset="0"/>
              </a:rPr>
            </a:br>
            <a:r>
              <a:rPr lang="cs-CZ" smtClean="0">
                <a:latin typeface="Bell MT" pitchFamily="18" charset="0"/>
              </a:rPr>
              <a:t>sont convaincus</a:t>
            </a:r>
            <a:r>
              <a:rPr lang="fr-FR" smtClean="0">
                <a:latin typeface="Bell MT" pitchFamily="18" charset="0"/>
              </a:rPr>
              <a:t/>
            </a:r>
            <a:br>
              <a:rPr lang="fr-FR" smtClean="0">
                <a:latin typeface="Bell MT" pitchFamily="18" charset="0"/>
              </a:rPr>
            </a:br>
            <a:r>
              <a:rPr lang="cs-CZ" smtClean="0">
                <a:latin typeface="Bell MT" pitchFamily="18" charset="0"/>
              </a:rPr>
              <a:t>qu´ils savent tout. </a:t>
            </a:r>
            <a:endParaRPr lang="fr-FR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mtClean="0">
                <a:latin typeface="Bahnschrift Condensed" pitchFamily="34" charset="0"/>
              </a:rPr>
              <a:t>L´</a:t>
            </a:r>
            <a:r>
              <a:rPr lang="fr-FR" smtClean="0">
                <a:latin typeface="Bahnschrift Condensed" pitchFamily="34" charset="0"/>
              </a:rPr>
              <a:t> </a:t>
            </a:r>
            <a:r>
              <a:rPr lang="cs-CZ" sz="6000" smtClean="0">
                <a:latin typeface="Bahnschrift Condensed" pitchFamily="34" charset="0"/>
              </a:rPr>
              <a:t>objectivité</a:t>
            </a:r>
            <a:r>
              <a:rPr lang="cs-CZ" smtClean="0">
                <a:latin typeface="Bahnschrift Condensed" pitchFamily="34" charset="0"/>
              </a:rPr>
              <a:t> absolue</a:t>
            </a:r>
            <a:r>
              <a:rPr lang="fr-FR" smtClean="0">
                <a:latin typeface="Bahnschrift Condensed" pitchFamily="34" charset="0"/>
              </a:rPr>
              <a:t/>
            </a:r>
            <a:br>
              <a:rPr lang="fr-FR" smtClean="0">
                <a:latin typeface="Bahnschrift Condensed" pitchFamily="34" charset="0"/>
              </a:rPr>
            </a:br>
            <a:r>
              <a:rPr lang="cs-CZ" smtClean="0">
                <a:latin typeface="Bahnschrift Condensed" pitchFamily="34" charset="0"/>
              </a:rPr>
              <a:t>n´existe pas :</a:t>
            </a:r>
            <a:r>
              <a:rPr lang="fr-FR" smtClean="0">
                <a:latin typeface="Bahnschrift Condensed" pitchFamily="34" charset="0"/>
              </a:rPr>
              <a:t/>
            </a:r>
            <a:br>
              <a:rPr lang="fr-FR" smtClean="0">
                <a:latin typeface="Bahnschrift Condensed" pitchFamily="34" charset="0"/>
              </a:rPr>
            </a:br>
            <a:r>
              <a:rPr lang="cs-CZ" smtClean="0">
                <a:latin typeface="Bahnschrift Condensed" pitchFamily="34" charset="0"/>
              </a:rPr>
              <a:t>faire du </a:t>
            </a:r>
            <a:r>
              <a:rPr lang="cs-CZ" sz="5300" smtClean="0">
                <a:latin typeface="Bahnschrift Condensed" pitchFamily="34" charset="0"/>
              </a:rPr>
              <a:t>50%</a:t>
            </a:r>
            <a:r>
              <a:rPr lang="cs-CZ" smtClean="0">
                <a:latin typeface="Bahnschrift Condensed" pitchFamily="34" charset="0"/>
              </a:rPr>
              <a:t> Hitler - </a:t>
            </a:r>
            <a:r>
              <a:rPr lang="cs-CZ" sz="5300" smtClean="0">
                <a:latin typeface="Bahnschrift Condensed" pitchFamily="34" charset="0"/>
              </a:rPr>
              <a:t>50%</a:t>
            </a:r>
            <a:r>
              <a:rPr lang="cs-CZ" smtClean="0">
                <a:latin typeface="Bahnschrift Condensed" pitchFamily="34" charset="0"/>
              </a:rPr>
              <a:t> Juifs,</a:t>
            </a:r>
            <a:r>
              <a:rPr lang="fr-FR" smtClean="0">
                <a:latin typeface="Bahnschrift Condensed" pitchFamily="34" charset="0"/>
              </a:rPr>
              <a:t/>
            </a:r>
            <a:br>
              <a:rPr lang="fr-FR" smtClean="0">
                <a:latin typeface="Bahnschrift Condensed" pitchFamily="34" charset="0"/>
              </a:rPr>
            </a:br>
            <a:r>
              <a:rPr lang="cs-CZ" smtClean="0">
                <a:latin typeface="Bahnschrift Condensed" pitchFamily="34" charset="0"/>
              </a:rPr>
              <a:t>ce serait </a:t>
            </a:r>
            <a:r>
              <a:rPr lang="cs-CZ" sz="5300" smtClean="0">
                <a:latin typeface="Bahnschrift Condensed" pitchFamily="34" charset="0"/>
              </a:rPr>
              <a:t>pervers</a:t>
            </a:r>
            <a:r>
              <a:rPr lang="fr-FR" smtClean="0">
                <a:latin typeface="Bahnschrift Condensed" pitchFamily="34" charset="0"/>
              </a:rPr>
              <a:t>.</a:t>
            </a:r>
            <a:endParaRPr lang="fr-FR"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fr-FR" smtClean="0"/>
              <a:t>Je me lève à 3h du matin pour les matinales de 6h à 8h.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b="1" smtClean="0">
                <a:latin typeface="Bradley Hand ITC" pitchFamily="66" charset="0"/>
              </a:rPr>
              <a:t>S’informer</a:t>
            </a:r>
            <a:r>
              <a:rPr lang="fr-FR" smtClean="0"/>
              <a:t/>
            </a:r>
            <a:br>
              <a:rPr lang="fr-FR" smtClean="0"/>
            </a:br>
            <a:r>
              <a:rPr lang="fr-FR" smtClean="0">
                <a:latin typeface="Algerian" pitchFamily="82" charset="0"/>
              </a:rPr>
              <a:t>tout le temps</a:t>
            </a:r>
            <a:r>
              <a:rPr lang="fr-FR" smtClean="0"/>
              <a:t>,</a:t>
            </a:r>
            <a:br>
              <a:rPr lang="fr-FR" smtClean="0"/>
            </a:br>
            <a:r>
              <a:rPr lang="fr-FR" b="1" smtClean="0">
                <a:latin typeface="Bradley Hand ITC" pitchFamily="66" charset="0"/>
              </a:rPr>
              <a:t>ça  devient  maladif,</a:t>
            </a:r>
            <a:br>
              <a:rPr lang="fr-FR" b="1" smtClean="0">
                <a:latin typeface="Bradley Hand ITC" pitchFamily="66" charset="0"/>
              </a:rPr>
            </a:br>
            <a:r>
              <a:rPr lang="fr-FR" b="1" smtClean="0">
                <a:latin typeface="Bradley Hand ITC" pitchFamily="66" charset="0"/>
              </a:rPr>
              <a:t>c’est  presque </a:t>
            </a:r>
            <a:br>
              <a:rPr lang="fr-FR" b="1" smtClean="0">
                <a:latin typeface="Bradley Hand ITC" pitchFamily="66" charset="0"/>
              </a:rPr>
            </a:br>
            <a:r>
              <a:rPr lang="fr-FR" b="1" smtClean="0">
                <a:latin typeface="Bradley Hand ITC" pitchFamily="66" charset="0"/>
              </a:rPr>
              <a:t>une  drogue.</a:t>
            </a:r>
            <a:endParaRPr lang="fr-FR" b="1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  <a:t>Même pendant son temps libre,</a:t>
            </a:r>
            <a:b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</a:br>
            <a: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  <a:t>on n’est </a:t>
            </a:r>
            <a:r>
              <a:rPr lang="fr-FR" sz="6000" smtClean="0">
                <a:solidFill>
                  <a:schemeClr val="bg1"/>
                </a:solidFill>
                <a:latin typeface="Bahnschrift SemiLight SemiConde" pitchFamily="34" charset="0"/>
              </a:rPr>
              <a:t>jamais </a:t>
            </a:r>
            <a: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  <a:t>vraiment</a:t>
            </a:r>
            <a:b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</a:br>
            <a:r>
              <a:rPr lang="fr-FR" smtClean="0">
                <a:solidFill>
                  <a:schemeClr val="bg1"/>
                </a:solidFill>
                <a:latin typeface="Bahnschrift SemiLight SemiConde" pitchFamily="34" charset="0"/>
              </a:rPr>
              <a:t>déconnecté du travail.</a:t>
            </a:r>
            <a:endParaRPr lang="fr-FR">
              <a:solidFill>
                <a:schemeClr val="bg1"/>
              </a:solidFill>
              <a:latin typeface="Bahnschrift SemiLight SemiConde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fr-FR" smtClean="0"/>
              <a:t>Twitter peut être plus rapide</a:t>
            </a:r>
            <a:br>
              <a:rPr lang="fr-FR" smtClean="0"/>
            </a:br>
            <a:r>
              <a:rPr lang="fr-FR" smtClean="0"/>
              <a:t>que ČTK. 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cs-CZ" smtClean="0">
                <a:latin typeface="Berlin Sans FB Demi" pitchFamily="34" charset="0"/>
              </a:rPr>
              <a:t>Est-ce que vous utilisez</a:t>
            </a:r>
            <a:r>
              <a:rPr lang="fr-FR" smtClean="0">
                <a:latin typeface="Berlin Sans FB Demi" pitchFamily="34" charset="0"/>
              </a:rPr>
              <a:t> </a:t>
            </a:r>
            <a:r>
              <a:rPr lang="cs-CZ" smtClean="0">
                <a:latin typeface="Berlin Sans FB Demi" pitchFamily="34" charset="0"/>
              </a:rPr>
              <a:t>encore les emails ? </a:t>
            </a:r>
            <a:endParaRPr lang="fr-FR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mtClean="0">
                <a:solidFill>
                  <a:schemeClr val="bg1"/>
                </a:solidFill>
              </a:rPr>
              <a:t>À la </a:t>
            </a:r>
            <a:r>
              <a:rPr lang="fr-FR" sz="5300" smtClean="0">
                <a:solidFill>
                  <a:schemeClr val="bg1"/>
                </a:solidFill>
              </a:rPr>
              <a:t>télé</a:t>
            </a:r>
            <a:r>
              <a:rPr lang="fr-FR" smtClean="0">
                <a:solidFill>
                  <a:schemeClr val="bg1"/>
                </a:solidFill>
              </a:rPr>
              <a:t>, il faut toujours</a:t>
            </a:r>
            <a:br>
              <a:rPr lang="fr-FR" smtClean="0">
                <a:solidFill>
                  <a:schemeClr val="bg1"/>
                </a:solidFill>
              </a:rPr>
            </a:br>
            <a:r>
              <a:rPr lang="fr-FR" smtClean="0">
                <a:solidFill>
                  <a:schemeClr val="bg1"/>
                </a:solidFill>
              </a:rPr>
              <a:t>être prêt à </a:t>
            </a:r>
            <a:r>
              <a:rPr lang="fr-FR" sz="4900" b="1" smtClean="0">
                <a:solidFill>
                  <a:schemeClr val="bg1"/>
                </a:solidFill>
                <a:latin typeface="Goudy Stout" pitchFamily="18" charset="0"/>
              </a:rPr>
              <a:t>improviser</a:t>
            </a:r>
            <a:r>
              <a:rPr lang="fr-FR" smtClean="0">
                <a:solidFill>
                  <a:schemeClr val="bg1"/>
                </a:solidFill>
              </a:rPr>
              <a:t>…</a:t>
            </a:r>
            <a:br>
              <a:rPr lang="fr-FR" smtClean="0">
                <a:solidFill>
                  <a:schemeClr val="bg1"/>
                </a:solidFill>
              </a:rPr>
            </a:br>
            <a:r>
              <a:rPr lang="fr-FR" smtClean="0">
                <a:solidFill>
                  <a:schemeClr val="bg1"/>
                </a:solidFill>
              </a:rPr>
              <a:t>quand la chaine doit remplir</a:t>
            </a:r>
            <a:br>
              <a:rPr lang="fr-FR" smtClean="0">
                <a:solidFill>
                  <a:schemeClr val="bg1"/>
                </a:solidFill>
              </a:rPr>
            </a:br>
            <a:r>
              <a:rPr lang="fr-FR" smtClean="0">
                <a:solidFill>
                  <a:schemeClr val="bg1"/>
                </a:solidFill>
              </a:rPr>
              <a:t>du temps à l’antenne.</a:t>
            </a:r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</Words>
  <Application>Microsoft Office PowerPoint</Application>
  <PresentationFormat>Affichage à l'écran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« Simplifier et exagérer », c´est le rôle des journalistes  selon The Economist, un magazine britannique très réputé.</vt:lpstr>
      <vt:lpstr>Pour être journaliste, il faut de l´humilité. Mais certains journalistes sont convaincus qu´ils savent tout. </vt:lpstr>
      <vt:lpstr>L´ objectivité absolue n´existe pas : faire du 50% Hitler - 50% Juifs, ce serait pervers.</vt:lpstr>
      <vt:lpstr>Je me lève à 3h du matin pour les matinales de 6h à 8h.</vt:lpstr>
      <vt:lpstr>S’informer tout le temps, ça  devient  maladif, c’est  presque  une  drogue.</vt:lpstr>
      <vt:lpstr>Même pendant son temps libre, on n’est jamais vraiment déconnecté du travail.</vt:lpstr>
      <vt:lpstr>Twitter peut être plus rapide que ČTK. </vt:lpstr>
      <vt:lpstr>Est-ce que vous utilisez encore les emails ? </vt:lpstr>
      <vt:lpstr>À la télé, il faut toujours être prêt à improviser… quand la chaine doit remplir du temps à l’antenne.</vt:lpstr>
      <vt:lpstr> L´image     est            une       valeur             ajoutée.</vt:lpstr>
      <vt:lpstr>Les ondes courtes, contrairement à leur nom, émettent sur des longues distances.</vt:lpstr>
      <vt:lpstr>La moitié des journalistes n´ont pas fait d’études de journalisme.  Il vaut mieux choisir une spécialisation. </vt:lpstr>
      <vt:lpstr>Parfois on devient journaliste par hasard. </vt:lpstr>
      <vt:lpstr>Parfois, les interviews avec les personnes connues ne sont pas intéressantes. </vt:lpstr>
      <vt:lpstr>Quand vous rencontrez des gens qui vous touchent, ça vous marque pour la journée. </vt:lpstr>
      <vt:lpstr>Dans le journalisme, l´alcool et le café font partie des rencontres.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Simplifier et exagérer », c´est le rôle des journalistes selon The Economist, un magazine britannique tres réputé.</dc:title>
  <dc:creator>Agn ès</dc:creator>
  <cp:lastModifiedBy>Agn ès</cp:lastModifiedBy>
  <cp:revision>44</cp:revision>
  <dcterms:created xsi:type="dcterms:W3CDTF">2022-11-10T21:08:26Z</dcterms:created>
  <dcterms:modified xsi:type="dcterms:W3CDTF">2022-11-10T22:50:56Z</dcterms:modified>
</cp:coreProperties>
</file>