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200"/>
    <a:srgbClr val="CCCC00"/>
    <a:srgbClr val="A48642"/>
    <a:srgbClr val="F2D886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7EE9-F7A5-4AAA-971A-D409A59CDEC0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D5F5-B555-44C4-9F44-594FEAA25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98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7EE9-F7A5-4AAA-971A-D409A59CDEC0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D5F5-B555-44C4-9F44-594FEAA25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2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7EE9-F7A5-4AAA-971A-D409A59CDEC0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D5F5-B555-44C4-9F44-594FEAA25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1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7EE9-F7A5-4AAA-971A-D409A59CDEC0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D5F5-B555-44C4-9F44-594FEAA25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02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7EE9-F7A5-4AAA-971A-D409A59CDEC0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D5F5-B555-44C4-9F44-594FEAA25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81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7EE9-F7A5-4AAA-971A-D409A59CDEC0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D5F5-B555-44C4-9F44-594FEAA25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71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7EE9-F7A5-4AAA-971A-D409A59CDEC0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D5F5-B555-44C4-9F44-594FEAA252A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1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7EE9-F7A5-4AAA-971A-D409A59CDEC0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D5F5-B555-44C4-9F44-594FEAA25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61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7EE9-F7A5-4AAA-971A-D409A59CDEC0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D5F5-B555-44C4-9F44-594FEAA25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23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7EE9-F7A5-4AAA-971A-D409A59CDEC0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D5F5-B555-44C4-9F44-594FEAA25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95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5BA7EE9-F7A5-4AAA-971A-D409A59CDEC0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D5F5-B555-44C4-9F44-594FEAA25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267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5BA7EE9-F7A5-4AAA-971A-D409A59CDEC0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0E6D5F5-B555-44C4-9F44-594FEAA252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9803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hite-rumped_vultur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save-vultures.org/captive-breeding/" TargetMode="External"/><Relationship Id="rId3" Type="http://schemas.openxmlformats.org/officeDocument/2006/relationships/hyperlink" Target="https://fr.wikipedia.org/wiki/Vautour_chaugoun" TargetMode="External"/><Relationship Id="rId7" Type="http://schemas.openxmlformats.org/officeDocument/2006/relationships/hyperlink" Target="https://save-vultures.org/the-consequences/" TargetMode="External"/><Relationship Id="rId2" Type="http://schemas.openxmlformats.org/officeDocument/2006/relationships/hyperlink" Target="https://www.oiseaux.net/oiseaux/vautour.chaugou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imals.fandom.com/wiki/White-rumped_Vulture" TargetMode="External"/><Relationship Id="rId5" Type="http://schemas.openxmlformats.org/officeDocument/2006/relationships/hyperlink" Target="https://www.thainationalparks.com/species/white-rumped-vulture" TargetMode="External"/><Relationship Id="rId4" Type="http://schemas.openxmlformats.org/officeDocument/2006/relationships/hyperlink" Target="https://en.wikipedia.org/wiki/White-rumped_vulture" TargetMode="External"/><Relationship Id="rId9" Type="http://schemas.openxmlformats.org/officeDocument/2006/relationships/hyperlink" Target="https://save-vultures.org/vulture-safe-zone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hite_flag_of_surrender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2.rspb.org.uk/community/ourwork/b/biodiversity/archive/2017/11/10/vulture-catching-in-nepal.aspx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turtleroom.com/species-profiles/pyxis-arachnoides-brygooi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CA4466-BDFA-4F05-A1B3-6228C3EEE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154748"/>
            <a:ext cx="9144000" cy="1184013"/>
          </a:xfrm>
        </p:spPr>
        <p:txBody>
          <a:bodyPr/>
          <a:lstStyle/>
          <a:p>
            <a:r>
              <a:rPr lang="cs-CZ" dirty="0" err="1">
                <a:cs typeface="Times New Roman" panose="02020603050405020304" pitchFamily="18" charset="0"/>
              </a:rPr>
              <a:t>Vautour</a:t>
            </a:r>
            <a:r>
              <a:rPr lang="cs-CZ" dirty="0">
                <a:cs typeface="Times New Roman" panose="02020603050405020304" pitchFamily="18" charset="0"/>
              </a:rPr>
              <a:t> </a:t>
            </a:r>
            <a:r>
              <a:rPr lang="cs-CZ" dirty="0" err="1">
                <a:cs typeface="Times New Roman" panose="02020603050405020304" pitchFamily="18" charset="0"/>
              </a:rPr>
              <a:t>chaugoun</a:t>
            </a:r>
            <a:endParaRPr lang="cs-CZ" dirty="0"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A35D2E-F529-4CA1-96AD-4FB0BE1D7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12577"/>
            <a:ext cx="9144000" cy="712510"/>
          </a:xfrm>
        </p:spPr>
        <p:txBody>
          <a:bodyPr/>
          <a:lstStyle/>
          <a:p>
            <a:r>
              <a:rPr lang="cs-CZ" dirty="0">
                <a:cs typeface="Times New Roman" panose="02020603050405020304" pitchFamily="18" charset="0"/>
              </a:rPr>
              <a:t>Gyps </a:t>
            </a:r>
            <a:r>
              <a:rPr lang="cs-CZ" dirty="0" err="1">
                <a:cs typeface="Times New Roman" panose="02020603050405020304" pitchFamily="18" charset="0"/>
              </a:rPr>
              <a:t>bengalensis</a:t>
            </a:r>
            <a:endParaRPr lang="cs-CZ" dirty="0"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236A230-7F3C-473F-8F48-C04E49EBD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386494" y="829272"/>
            <a:ext cx="3419012" cy="30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5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5975E8-CB08-43B2-9ACC-58AE535A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Les </a:t>
            </a:r>
            <a:r>
              <a:rPr lang="cs-CZ" dirty="0" err="1"/>
              <a:t>causes</a:t>
            </a:r>
            <a:r>
              <a:rPr lang="cs-CZ" dirty="0"/>
              <a:t> </a:t>
            </a:r>
            <a:r>
              <a:rPr lang="cs-CZ" dirty="0" err="1"/>
              <a:t>d‘extinction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A53C9F-B088-4460-981C-2D3BDBC75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74059"/>
            <a:ext cx="7729728" cy="3101983"/>
          </a:xfrm>
        </p:spPr>
        <p:txBody>
          <a:bodyPr/>
          <a:lstStyle/>
          <a:p>
            <a:r>
              <a:rPr lang="cs-CZ" dirty="0" smtClean="0"/>
              <a:t>Perte </a:t>
            </a:r>
            <a:r>
              <a:rPr lang="cs-CZ" dirty="0" err="1"/>
              <a:t>d'habitat</a:t>
            </a:r>
            <a:endParaRPr lang="cs-CZ" dirty="0"/>
          </a:p>
          <a:p>
            <a:r>
              <a:rPr lang="cs-CZ" dirty="0" err="1"/>
              <a:t>Utilisation</a:t>
            </a:r>
            <a:r>
              <a:rPr lang="cs-CZ" dirty="0"/>
              <a:t> de </a:t>
            </a:r>
            <a:r>
              <a:rPr lang="cs-CZ" dirty="0" err="1"/>
              <a:t>pesticides</a:t>
            </a:r>
            <a:endParaRPr lang="cs-CZ" dirty="0"/>
          </a:p>
          <a:p>
            <a:r>
              <a:rPr lang="cs-CZ" dirty="0" err="1"/>
              <a:t>Pollution</a:t>
            </a:r>
            <a:r>
              <a:rPr lang="cs-CZ" dirty="0"/>
              <a:t> </a:t>
            </a:r>
            <a:r>
              <a:rPr lang="cs-CZ" dirty="0" err="1"/>
              <a:t>d‘air</a:t>
            </a:r>
            <a:r>
              <a:rPr lang="cs-CZ" dirty="0"/>
              <a:t> en Asie</a:t>
            </a:r>
          </a:p>
          <a:p>
            <a:r>
              <a:rPr lang="cs-CZ" dirty="0" err="1"/>
              <a:t>Changement</a:t>
            </a:r>
            <a:r>
              <a:rPr lang="cs-CZ" dirty="0"/>
              <a:t> </a:t>
            </a:r>
            <a:r>
              <a:rPr lang="cs-CZ" dirty="0" err="1"/>
              <a:t>climatique</a:t>
            </a:r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27B8C49-F5EE-477D-BD95-3397A961C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268" y="2788965"/>
            <a:ext cx="5358229" cy="347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9 photos show just how bad the air pollution is right now ...">
            <a:extLst>
              <a:ext uri="{FF2B5EF4-FFF2-40B4-BE49-F238E27FC236}">
                <a16:creationId xmlns:a16="http://schemas.microsoft.com/office/drawing/2014/main" id="{37B924F2-9A80-4651-8EC6-25CE4D59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03" y="4223094"/>
            <a:ext cx="3828288" cy="215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509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BB122162-45DE-4CB5-8BD0-00D8F3EA3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041" y="2307263"/>
            <a:ext cx="4270248" cy="704087"/>
          </a:xfrm>
        </p:spPr>
        <p:txBody>
          <a:bodyPr/>
          <a:lstStyle/>
          <a:p>
            <a:r>
              <a:rPr lang="cs-CZ" dirty="0" err="1"/>
              <a:t>élevage</a:t>
            </a:r>
            <a:r>
              <a:rPr lang="cs-CZ" dirty="0"/>
              <a:t> en </a:t>
            </a:r>
            <a:r>
              <a:rPr lang="cs-CZ" dirty="0" err="1"/>
              <a:t>captivité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59A5FF-4E08-4795-8F71-2F671820F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60" y="3523415"/>
            <a:ext cx="3863091" cy="2362348"/>
          </a:xfrm>
        </p:spPr>
        <p:txBody>
          <a:bodyPr/>
          <a:lstStyle/>
          <a:p>
            <a:r>
              <a:rPr lang="cs-CZ" dirty="0" err="1"/>
              <a:t>Centres</a:t>
            </a:r>
            <a:r>
              <a:rPr lang="cs-CZ" dirty="0"/>
              <a:t> </a:t>
            </a:r>
            <a:r>
              <a:rPr lang="cs-CZ" dirty="0" err="1"/>
              <a:t>d‘élevage</a:t>
            </a:r>
            <a:r>
              <a:rPr lang="cs-CZ" dirty="0"/>
              <a:t> en </a:t>
            </a:r>
            <a:r>
              <a:rPr lang="cs-CZ" dirty="0" err="1"/>
              <a:t>captivité</a:t>
            </a:r>
            <a:r>
              <a:rPr lang="cs-CZ" dirty="0"/>
              <a:t> </a:t>
            </a:r>
            <a:r>
              <a:rPr lang="cs-CZ" dirty="0" err="1"/>
              <a:t>sont</a:t>
            </a:r>
            <a:r>
              <a:rPr lang="cs-CZ" dirty="0"/>
              <a:t> en Inde et </a:t>
            </a:r>
            <a:r>
              <a:rPr lang="cs-CZ" dirty="0" smtClean="0"/>
              <a:t> au </a:t>
            </a:r>
            <a:r>
              <a:rPr lang="cs-CZ" dirty="0" err="1" smtClean="0"/>
              <a:t>Népal</a:t>
            </a:r>
            <a:r>
              <a:rPr lang="cs-CZ" dirty="0"/>
              <a:t>.</a:t>
            </a:r>
          </a:p>
          <a:p>
            <a:r>
              <a:rPr lang="cs-CZ" dirty="0" err="1"/>
              <a:t>Gujarat</a:t>
            </a:r>
            <a:r>
              <a:rPr lang="cs-CZ" dirty="0"/>
              <a:t> Inde et </a:t>
            </a:r>
            <a:r>
              <a:rPr lang="cs-CZ" dirty="0" err="1"/>
              <a:t>Népal</a:t>
            </a:r>
            <a:r>
              <a:rPr lang="cs-CZ" dirty="0"/>
              <a:t> </a:t>
            </a:r>
            <a:r>
              <a:rPr lang="cs-CZ" dirty="0" err="1"/>
              <a:t>ont</a:t>
            </a:r>
            <a:r>
              <a:rPr lang="cs-CZ" dirty="0"/>
              <a:t> les </a:t>
            </a:r>
            <a:r>
              <a:rPr lang="cs-CZ" dirty="0" err="1"/>
              <a:t>zones</a:t>
            </a:r>
            <a:r>
              <a:rPr lang="cs-CZ" dirty="0"/>
              <a:t> </a:t>
            </a:r>
            <a:r>
              <a:rPr lang="cs-CZ" dirty="0" err="1"/>
              <a:t>sûres</a:t>
            </a:r>
            <a:r>
              <a:rPr lang="cs-CZ" dirty="0"/>
              <a:t>, </a:t>
            </a:r>
            <a:r>
              <a:rPr lang="cs-CZ" dirty="0" err="1"/>
              <a:t>où</a:t>
            </a:r>
            <a:r>
              <a:rPr lang="cs-CZ" dirty="0"/>
              <a:t> les </a:t>
            </a:r>
            <a:r>
              <a:rPr lang="cs-CZ" dirty="0" err="1"/>
              <a:t>vautours</a:t>
            </a:r>
            <a:r>
              <a:rPr lang="cs-CZ" dirty="0"/>
              <a:t> </a:t>
            </a:r>
            <a:r>
              <a:rPr lang="cs-CZ" dirty="0" err="1"/>
              <a:t>ont</a:t>
            </a:r>
            <a:r>
              <a:rPr lang="cs-CZ" dirty="0"/>
              <a:t> </a:t>
            </a:r>
            <a:r>
              <a:rPr lang="cs-CZ" dirty="0" smtClean="0"/>
              <a:t>de la </a:t>
            </a:r>
            <a:r>
              <a:rPr lang="cs-CZ" dirty="0" err="1" smtClean="0"/>
              <a:t>nourriture</a:t>
            </a:r>
            <a:r>
              <a:rPr lang="cs-CZ" dirty="0" smtClean="0"/>
              <a:t> </a:t>
            </a:r>
            <a:r>
              <a:rPr lang="cs-CZ" dirty="0"/>
              <a:t>et</a:t>
            </a:r>
            <a:r>
              <a:rPr lang="fr-FR" dirty="0"/>
              <a:t> ils peuvent </a:t>
            </a:r>
            <a:r>
              <a:rPr lang="cs-CZ" dirty="0" smtClean="0"/>
              <a:t>y </a:t>
            </a:r>
            <a:r>
              <a:rPr lang="fr-FR" dirty="0" smtClean="0"/>
              <a:t>vivre </a:t>
            </a:r>
            <a:r>
              <a:rPr lang="fr-FR" dirty="0"/>
              <a:t>calmement</a:t>
            </a:r>
            <a:r>
              <a:rPr lang="cs-CZ" dirty="0"/>
              <a:t>.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56EE7F2-BBBE-448D-96F8-465168525E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27923" y="2276991"/>
            <a:ext cx="4270248" cy="704087"/>
          </a:xfrm>
        </p:spPr>
        <p:txBody>
          <a:bodyPr/>
          <a:lstStyle/>
          <a:p>
            <a:r>
              <a:rPr lang="cs-CZ" dirty="0" err="1"/>
              <a:t>zones</a:t>
            </a:r>
            <a:r>
              <a:rPr lang="cs-CZ" dirty="0"/>
              <a:t> </a:t>
            </a:r>
            <a:r>
              <a:rPr lang="cs-CZ" dirty="0" err="1"/>
              <a:t>sûres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AE2A989-26A3-4737-9D93-6DDCFDDA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Façons</a:t>
            </a:r>
            <a:r>
              <a:rPr lang="cs-CZ" dirty="0"/>
              <a:t> de </a:t>
            </a:r>
            <a:r>
              <a:rPr lang="cs-CZ" dirty="0" err="1"/>
              <a:t>sauver</a:t>
            </a:r>
            <a:r>
              <a:rPr lang="cs-CZ" dirty="0"/>
              <a:t> les </a:t>
            </a:r>
            <a:r>
              <a:rPr lang="cs-CZ" dirty="0" err="1"/>
              <a:t>vautoures</a:t>
            </a:r>
            <a:endParaRPr lang="cs-CZ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7A322EE-A607-42EA-8F89-3F32DB5E4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2" y="3106519"/>
            <a:ext cx="3234386" cy="215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63849BFD-FC0F-42DD-BEC3-64C4A190BB6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854" y="3106519"/>
            <a:ext cx="3234386" cy="216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63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7DA1A3-9875-4D75-9609-F2E92A4A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</p:spPr>
        <p:txBody>
          <a:bodyPr/>
          <a:lstStyle/>
          <a:p>
            <a:r>
              <a:rPr lang="cs-CZ" dirty="0" err="1"/>
              <a:t>Merci</a:t>
            </a:r>
            <a:r>
              <a:rPr lang="cs-CZ" dirty="0"/>
              <a:t> </a:t>
            </a:r>
            <a:r>
              <a:rPr lang="cs-CZ" dirty="0" err="1"/>
              <a:t>pour</a:t>
            </a:r>
            <a:r>
              <a:rPr lang="cs-CZ" dirty="0"/>
              <a:t> </a:t>
            </a:r>
            <a:r>
              <a:rPr lang="cs-CZ" dirty="0" err="1"/>
              <a:t>votre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!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F30325E-1328-4D15-B5FB-448260DDC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VALERIE PISKÁČKOVÁ 3.C</a:t>
            </a:r>
          </a:p>
        </p:txBody>
      </p:sp>
    </p:spTree>
    <p:extLst>
      <p:ext uri="{BB962C8B-B14F-4D97-AF65-F5344CB8AC3E}">
        <p14:creationId xmlns:p14="http://schemas.microsoft.com/office/powerpoint/2010/main" val="459095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2914E-ADFF-45B2-8B2D-0C1BF7D3D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 </a:t>
            </a:r>
            <a:r>
              <a:rPr lang="cs-CZ" dirty="0" err="1"/>
              <a:t>ressources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60E97-0A2A-4EA5-820C-3CC17CDF8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07649"/>
          </a:xfrm>
        </p:spPr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https://www.oiseaux.net/oiseaux/vautour.chaugoun.html</a:t>
            </a:r>
            <a:endParaRPr lang="cs-CZ" dirty="0"/>
          </a:p>
          <a:p>
            <a:r>
              <a:rPr lang="cs-CZ" dirty="0">
                <a:hlinkClick r:id="rId3"/>
              </a:rPr>
              <a:t>https://fr.wikipedia.org/wiki/Vautour_chaugoun</a:t>
            </a:r>
            <a:endParaRPr lang="cs-CZ" dirty="0"/>
          </a:p>
          <a:p>
            <a:r>
              <a:rPr lang="cs-CZ" dirty="0">
                <a:hlinkClick r:id="rId4"/>
              </a:rPr>
              <a:t>https://en.wikipedia.org/wiki/White-rumped_vulture</a:t>
            </a:r>
            <a:endParaRPr lang="cs-CZ" dirty="0"/>
          </a:p>
          <a:p>
            <a:r>
              <a:rPr lang="cs-CZ" dirty="0">
                <a:hlinkClick r:id="rId5"/>
              </a:rPr>
              <a:t>https://www.thainationalparks.com/species/white-rumped-vulture</a:t>
            </a:r>
            <a:endParaRPr lang="cs-CZ" dirty="0"/>
          </a:p>
          <a:p>
            <a:r>
              <a:rPr lang="cs-CZ" dirty="0">
                <a:hlinkClick r:id="rId6"/>
              </a:rPr>
              <a:t>https://animals.fandom.com/wiki/White-rumped_Vulture</a:t>
            </a:r>
            <a:endParaRPr lang="cs-CZ" dirty="0"/>
          </a:p>
          <a:p>
            <a:r>
              <a:rPr lang="cs-CZ" dirty="0">
                <a:hlinkClick r:id="rId7"/>
              </a:rPr>
              <a:t>https://save-vultures.org/the-consequences/</a:t>
            </a:r>
            <a:endParaRPr lang="cs-CZ" dirty="0"/>
          </a:p>
          <a:p>
            <a:r>
              <a:rPr lang="cs-CZ" dirty="0">
                <a:hlinkClick r:id="rId8"/>
              </a:rPr>
              <a:t>https://save-vultures.org/captive-breeding/</a:t>
            </a:r>
            <a:endParaRPr lang="cs-CZ" dirty="0"/>
          </a:p>
          <a:p>
            <a:r>
              <a:rPr lang="cs-CZ" dirty="0">
                <a:hlinkClick r:id="rId9"/>
              </a:rPr>
              <a:t>https://save-vultures.org/vulture-safe-zones/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868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924C1-EF92-4276-83B7-54FD75E5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204737"/>
            <a:ext cx="8991600" cy="1645920"/>
          </a:xfrm>
        </p:spPr>
        <p:txBody>
          <a:bodyPr/>
          <a:lstStyle/>
          <a:p>
            <a:r>
              <a:rPr lang="cs-CZ" dirty="0" err="1"/>
              <a:t>introduction</a:t>
            </a:r>
            <a:r>
              <a:rPr lang="cs-CZ" dirty="0"/>
              <a:t> </a:t>
            </a:r>
            <a:r>
              <a:rPr lang="cs-CZ" dirty="0" err="1"/>
              <a:t>aux</a:t>
            </a:r>
            <a:r>
              <a:rPr lang="cs-CZ" dirty="0"/>
              <a:t> </a:t>
            </a:r>
            <a:r>
              <a:rPr lang="cs-CZ" dirty="0" err="1"/>
              <a:t>vautours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02C7EC-73E6-4AEE-A1A5-A8795E6E9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194" y="4850657"/>
            <a:ext cx="6801612" cy="1265082"/>
          </a:xfrm>
        </p:spPr>
        <p:txBody>
          <a:bodyPr/>
          <a:lstStyle/>
          <a:p>
            <a:r>
              <a:rPr lang="cs-CZ" dirty="0"/>
              <a:t>Les </a:t>
            </a:r>
            <a:r>
              <a:rPr lang="cs-CZ" dirty="0" err="1"/>
              <a:t>vautours</a:t>
            </a:r>
            <a:r>
              <a:rPr lang="cs-CZ" dirty="0"/>
              <a:t> </a:t>
            </a:r>
            <a:r>
              <a:rPr lang="fr-FR" dirty="0"/>
              <a:t>sont plus importants que vous ne le pensez</a:t>
            </a:r>
            <a:r>
              <a:rPr lang="cs-CZ" dirty="0"/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4B169EB-A3AD-46CB-BC49-E7D8B91F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181" y="809105"/>
            <a:ext cx="2695638" cy="2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03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0C6CCB-407A-4E6D-90B5-EF54733BC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9022"/>
            <a:ext cx="10515600" cy="1325563"/>
          </a:xfrm>
        </p:spPr>
        <p:txBody>
          <a:bodyPr/>
          <a:lstStyle/>
          <a:p>
            <a:r>
              <a:rPr lang="cs-CZ" dirty="0" err="1" smtClean="0">
                <a:cs typeface="Times New Roman" panose="02020603050405020304" pitchFamily="18" charset="0"/>
              </a:rPr>
              <a:t>Qu‘esT</a:t>
            </a:r>
            <a:r>
              <a:rPr lang="cs-CZ" dirty="0" smtClean="0">
                <a:cs typeface="Times New Roman" panose="02020603050405020304" pitchFamily="18" charset="0"/>
              </a:rPr>
              <a:t>-CE QUE </a:t>
            </a:r>
            <a:r>
              <a:rPr lang="cs-CZ" dirty="0" err="1">
                <a:cs typeface="Times New Roman" panose="02020603050405020304" pitchFamily="18" charset="0"/>
              </a:rPr>
              <a:t>c‘est</a:t>
            </a:r>
            <a:r>
              <a:rPr lang="cs-CZ" dirty="0"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6" name="Zástupný obsah 15">
            <a:extLst>
              <a:ext uri="{FF2B5EF4-FFF2-40B4-BE49-F238E27FC236}">
                <a16:creationId xmlns:a16="http://schemas.microsoft.com/office/drawing/2014/main" id="{D03E140F-41F3-413F-AA5B-8BE79E9DA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796" y="2703217"/>
            <a:ext cx="4178975" cy="3244436"/>
          </a:xfr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E9495C1E-54E2-40D6-9258-6132B5ABB3D1}"/>
              </a:ext>
            </a:extLst>
          </p:cNvPr>
          <p:cNvSpPr txBox="1"/>
          <p:nvPr/>
        </p:nvSpPr>
        <p:spPr>
          <a:xfrm>
            <a:off x="1144359" y="2623666"/>
            <a:ext cx="458784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cs typeface="Times New Roman" panose="02020603050405020304" pitchFamily="18" charset="0"/>
              </a:rPr>
              <a:t>U</a:t>
            </a:r>
            <a:r>
              <a:rPr lang="fr-FR" sz="2400" dirty="0">
                <a:latin typeface="+mj-lt"/>
                <a:cs typeface="Times New Roman" panose="02020603050405020304" pitchFamily="18" charset="0"/>
              </a:rPr>
              <a:t>ne espèce d'oiseaux as</a:t>
            </a:r>
            <a:r>
              <a:rPr lang="cs-CZ" sz="2400" dirty="0">
                <a:latin typeface="+mj-lt"/>
                <a:cs typeface="Times New Roman" panose="02020603050405020304" pitchFamily="18" charset="0"/>
              </a:rPr>
              <a:t>i</a:t>
            </a:r>
            <a:r>
              <a:rPr lang="fr-FR" sz="2400" dirty="0" err="1">
                <a:latin typeface="+mj-lt"/>
                <a:cs typeface="Times New Roman" panose="02020603050405020304" pitchFamily="18" charset="0"/>
              </a:rPr>
              <a:t>atiques</a:t>
            </a:r>
            <a:endParaRPr lang="cs-CZ" sz="24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+mj-lt"/>
                <a:cs typeface="Times New Roman" panose="02020603050405020304" pitchFamily="18" charset="0"/>
              </a:rPr>
              <a:t>Envergure</a:t>
            </a:r>
            <a:r>
              <a:rPr lang="cs-CZ" sz="2400" dirty="0" smtClean="0">
                <a:latin typeface="+mj-lt"/>
                <a:cs typeface="Times New Roman" panose="02020603050405020304" pitchFamily="18" charset="0"/>
              </a:rPr>
              <a:t>: </a:t>
            </a:r>
            <a:r>
              <a:rPr lang="cs-CZ" sz="2400" dirty="0">
                <a:latin typeface="+mj-lt"/>
                <a:cs typeface="Times New Roman" panose="02020603050405020304" pitchFamily="18" charset="0"/>
              </a:rPr>
              <a:t>1.90 – 2.6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+mj-lt"/>
                <a:cs typeface="Times New Roman" panose="02020603050405020304" pitchFamily="18" charset="0"/>
              </a:rPr>
              <a:t>Longueur</a:t>
            </a:r>
            <a:r>
              <a:rPr lang="cs-CZ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+mj-lt"/>
                <a:cs typeface="Times New Roman" panose="02020603050405020304" pitchFamily="18" charset="0"/>
              </a:rPr>
              <a:t>du</a:t>
            </a:r>
            <a:r>
              <a:rPr lang="cs-CZ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+mj-lt"/>
                <a:cs typeface="Times New Roman" panose="02020603050405020304" pitchFamily="18" charset="0"/>
              </a:rPr>
              <a:t>corps</a:t>
            </a:r>
            <a:r>
              <a:rPr lang="cs-CZ" sz="2400" dirty="0">
                <a:latin typeface="+mj-lt"/>
                <a:cs typeface="Times New Roman" panose="02020603050405020304" pitchFamily="18" charset="0"/>
              </a:rPr>
              <a:t>: 75 – 95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>
                <a:latin typeface="+mj-lt"/>
                <a:cs typeface="Times New Roman" panose="02020603050405020304" pitchFamily="18" charset="0"/>
              </a:rPr>
              <a:t>Poids</a:t>
            </a:r>
            <a:r>
              <a:rPr lang="cs-CZ" sz="2400" dirty="0">
                <a:latin typeface="+mj-lt"/>
                <a:cs typeface="Times New Roman" panose="02020603050405020304" pitchFamily="18" charset="0"/>
              </a:rPr>
              <a:t>: 3.5 – 7.5 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cs typeface="Times New Roman" panose="02020603050405020304" pitchFamily="18" charset="0"/>
              </a:rPr>
              <a:t>Ils </a:t>
            </a:r>
            <a:r>
              <a:rPr lang="cs-CZ" sz="2400" dirty="0" err="1">
                <a:latin typeface="+mj-lt"/>
                <a:cs typeface="Times New Roman" panose="02020603050405020304" pitchFamily="18" charset="0"/>
              </a:rPr>
              <a:t>ont</a:t>
            </a:r>
            <a:r>
              <a:rPr lang="cs-CZ" sz="2400" dirty="0">
                <a:latin typeface="+mj-lt"/>
                <a:cs typeface="Times New Roman" panose="02020603050405020304" pitchFamily="18" charset="0"/>
              </a:rPr>
              <a:t> la </a:t>
            </a:r>
            <a:r>
              <a:rPr lang="cs-CZ" sz="2400" dirty="0" err="1">
                <a:latin typeface="+mj-lt"/>
                <a:cs typeface="Times New Roman" panose="02020603050405020304" pitchFamily="18" charset="0"/>
              </a:rPr>
              <a:t>tête</a:t>
            </a:r>
            <a:r>
              <a:rPr lang="cs-CZ" sz="2400" dirty="0">
                <a:latin typeface="+mj-lt"/>
                <a:cs typeface="Times New Roman" panose="02020603050405020304" pitchFamily="18" charset="0"/>
              </a:rPr>
              <a:t> et </a:t>
            </a:r>
            <a:r>
              <a:rPr lang="cs-CZ" sz="2400" dirty="0" err="1" smtClean="0">
                <a:latin typeface="+mj-lt"/>
                <a:cs typeface="Times New Roman" panose="02020603050405020304" pitchFamily="18" charset="0"/>
              </a:rPr>
              <a:t>le</a:t>
            </a:r>
            <a:r>
              <a:rPr lang="cs-CZ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latin typeface="+mj-lt"/>
                <a:cs typeface="Times New Roman" panose="02020603050405020304" pitchFamily="18" charset="0"/>
              </a:rPr>
              <a:t>cou</a:t>
            </a:r>
            <a:r>
              <a:rPr lang="cs-CZ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+mj-lt"/>
                <a:cs typeface="Times New Roman" panose="02020603050405020304" pitchFamily="18" charset="0"/>
              </a:rPr>
              <a:t>sans</a:t>
            </a:r>
            <a:r>
              <a:rPr lang="cs-CZ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latin typeface="+mj-lt"/>
                <a:cs typeface="Times New Roman" panose="02020603050405020304" pitchFamily="18" charset="0"/>
              </a:rPr>
              <a:t>plumes</a:t>
            </a:r>
            <a:r>
              <a:rPr lang="cs-CZ" sz="24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cs-CZ" sz="2400" dirty="0" err="1" smtClean="0">
                <a:latin typeface="+mj-lt"/>
                <a:cs typeface="Times New Roman" panose="02020603050405020304" pitchFamily="18" charset="0"/>
              </a:rPr>
              <a:t>le</a:t>
            </a:r>
            <a:r>
              <a:rPr lang="cs-CZ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latin typeface="+mj-lt"/>
                <a:cs typeface="Times New Roman" panose="02020603050405020304" pitchFamily="18" charset="0"/>
              </a:rPr>
              <a:t>duvet</a:t>
            </a:r>
            <a:r>
              <a:rPr lang="cs-CZ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+mj-lt"/>
                <a:cs typeface="Times New Roman" panose="02020603050405020304" pitchFamily="18" charset="0"/>
              </a:rPr>
              <a:t>blanc</a:t>
            </a:r>
            <a:r>
              <a:rPr lang="cs-CZ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+mj-lt"/>
                <a:cs typeface="Times New Roman" panose="02020603050405020304" pitchFamily="18" charset="0"/>
              </a:rPr>
              <a:t>sur</a:t>
            </a:r>
            <a:r>
              <a:rPr lang="cs-CZ" sz="2400" dirty="0">
                <a:latin typeface="+mj-lt"/>
                <a:cs typeface="Times New Roman" panose="02020603050405020304" pitchFamily="18" charset="0"/>
              </a:rPr>
              <a:t> la </a:t>
            </a:r>
            <a:r>
              <a:rPr lang="cs-CZ" sz="2400" dirty="0" err="1">
                <a:latin typeface="+mj-lt"/>
                <a:cs typeface="Times New Roman" panose="02020603050405020304" pitchFamily="18" charset="0"/>
              </a:rPr>
              <a:t>nuque</a:t>
            </a:r>
            <a:r>
              <a:rPr lang="cs-CZ" sz="2400" dirty="0">
                <a:latin typeface="+mj-lt"/>
                <a:cs typeface="Times New Roman" panose="02020603050405020304" pitchFamily="18" charset="0"/>
              </a:rPr>
              <a:t> et les </a:t>
            </a:r>
            <a:r>
              <a:rPr lang="cs-CZ" sz="2400" dirty="0" err="1" smtClean="0">
                <a:latin typeface="+mj-lt"/>
                <a:cs typeface="Times New Roman" panose="02020603050405020304" pitchFamily="18" charset="0"/>
              </a:rPr>
              <a:t>plumes</a:t>
            </a:r>
            <a:r>
              <a:rPr lang="cs-CZ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+mj-lt"/>
                <a:cs typeface="Times New Roman" panose="02020603050405020304" pitchFamily="18" charset="0"/>
              </a:rPr>
              <a:t>marron</a:t>
            </a:r>
            <a:r>
              <a:rPr lang="cs-CZ" sz="24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+mj-lt"/>
                <a:cs typeface="Times New Roman" panose="02020603050405020304" pitchFamily="18" charset="0"/>
              </a:rPr>
              <a:t>Espérance</a:t>
            </a:r>
            <a:r>
              <a:rPr lang="cs-CZ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+mj-lt"/>
                <a:cs typeface="Times New Roman" panose="02020603050405020304" pitchFamily="18" charset="0"/>
              </a:rPr>
              <a:t>de </a:t>
            </a:r>
            <a:r>
              <a:rPr lang="cs-CZ" sz="2400" dirty="0" err="1">
                <a:latin typeface="+mj-lt"/>
                <a:cs typeface="Times New Roman" panose="02020603050405020304" pitchFamily="18" charset="0"/>
              </a:rPr>
              <a:t>vie</a:t>
            </a:r>
            <a:r>
              <a:rPr lang="cs-CZ" sz="2400" dirty="0">
                <a:latin typeface="+mj-lt"/>
                <a:cs typeface="Times New Roman" panose="02020603050405020304" pitchFamily="18" charset="0"/>
              </a:rPr>
              <a:t>: 45 </a:t>
            </a:r>
            <a:r>
              <a:rPr lang="cs-CZ" sz="2400" dirty="0" err="1">
                <a:latin typeface="+mj-lt"/>
                <a:cs typeface="Times New Roman" panose="02020603050405020304" pitchFamily="18" charset="0"/>
              </a:rPr>
              <a:t>ans</a:t>
            </a:r>
            <a:endParaRPr lang="cs-CZ" sz="2400" dirty="0">
              <a:latin typeface="+mj-lt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1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FAE722-FB49-453F-9128-EB432630C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997" y="483112"/>
            <a:ext cx="3370006" cy="1325563"/>
          </a:xfrm>
        </p:spPr>
        <p:txBody>
          <a:bodyPr/>
          <a:lstStyle/>
          <a:p>
            <a:r>
              <a:rPr lang="cs-CZ" dirty="0" err="1"/>
              <a:t>Où</a:t>
            </a:r>
            <a:r>
              <a:rPr lang="cs-CZ" dirty="0"/>
              <a:t> </a:t>
            </a:r>
            <a:r>
              <a:rPr lang="cs-CZ" dirty="0" smtClean="0"/>
              <a:t>VIVENT-</a:t>
            </a:r>
            <a:r>
              <a:rPr lang="cs-CZ" dirty="0" err="1" smtClean="0"/>
              <a:t>ils</a:t>
            </a:r>
            <a:r>
              <a:rPr lang="cs-CZ" dirty="0"/>
              <a:t>?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860A4CE6-F023-4A8C-8469-384495E6FD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19018"/>
          <a:stretch/>
        </p:blipFill>
        <p:spPr>
          <a:xfrm>
            <a:off x="1075122" y="2486148"/>
            <a:ext cx="4612576" cy="3417502"/>
          </a:xfr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535C26D-A105-4E9B-9B3E-57574486AD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1" y="2486149"/>
            <a:ext cx="4612576" cy="3417501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EDCEC83-5F07-446E-BAAC-17EEA5962687}"/>
              </a:ext>
            </a:extLst>
          </p:cNvPr>
          <p:cNvSpPr txBox="1"/>
          <p:nvPr/>
        </p:nvSpPr>
        <p:spPr>
          <a:xfrm>
            <a:off x="6096000" y="2486148"/>
            <a:ext cx="39801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Il</a:t>
            </a:r>
            <a:r>
              <a:rPr lang="cs-CZ" sz="2400" dirty="0"/>
              <a:t> </a:t>
            </a:r>
            <a:r>
              <a:rPr lang="cs-CZ" sz="2400" dirty="0" err="1"/>
              <a:t>est</a:t>
            </a:r>
            <a:r>
              <a:rPr lang="cs-CZ" sz="2400" dirty="0"/>
              <a:t> </a:t>
            </a:r>
            <a:r>
              <a:rPr lang="cs-CZ" sz="2400" dirty="0" smtClean="0"/>
              <a:t>présent </a:t>
            </a:r>
            <a:r>
              <a:rPr lang="cs-CZ" sz="2400" dirty="0" err="1"/>
              <a:t>principalement</a:t>
            </a:r>
            <a:r>
              <a:rPr lang="cs-CZ" sz="2400" dirty="0"/>
              <a:t> en </a:t>
            </a:r>
            <a:r>
              <a:rPr lang="cs-CZ" sz="2400" u="sng" dirty="0"/>
              <a:t>Inde</a:t>
            </a:r>
            <a:r>
              <a:rPr lang="cs-CZ" sz="2400" dirty="0"/>
              <a:t> </a:t>
            </a:r>
            <a:r>
              <a:rPr lang="cs-CZ" sz="2400" dirty="0" err="1"/>
              <a:t>mais</a:t>
            </a:r>
            <a:r>
              <a:rPr lang="cs-CZ" sz="2400" dirty="0"/>
              <a:t> </a:t>
            </a:r>
            <a:r>
              <a:rPr lang="cs-CZ" sz="2400" dirty="0" err="1"/>
              <a:t>il</a:t>
            </a:r>
            <a:r>
              <a:rPr lang="cs-CZ" sz="2400" dirty="0"/>
              <a:t> habite </a:t>
            </a:r>
            <a:r>
              <a:rPr lang="cs-CZ" sz="2400" dirty="0" smtClean="0"/>
              <a:t> </a:t>
            </a:r>
            <a:r>
              <a:rPr lang="cs-CZ" sz="2400" dirty="0" err="1" smtClean="0"/>
              <a:t>aussi</a:t>
            </a:r>
            <a:r>
              <a:rPr lang="cs-CZ" sz="2400" dirty="0" smtClean="0"/>
              <a:t> en </a:t>
            </a:r>
            <a:r>
              <a:rPr lang="cs-CZ" sz="2400" u="sng" dirty="0" err="1"/>
              <a:t>Pakistan</a:t>
            </a:r>
            <a:r>
              <a:rPr lang="cs-CZ" sz="2400" u="sng" dirty="0"/>
              <a:t>, </a:t>
            </a:r>
            <a:r>
              <a:rPr lang="cs-CZ" sz="2400" u="sng" dirty="0" err="1"/>
              <a:t>Bangladesh</a:t>
            </a:r>
            <a:r>
              <a:rPr lang="cs-CZ" sz="2400" u="sng" dirty="0"/>
              <a:t>, </a:t>
            </a:r>
            <a:r>
              <a:rPr lang="cs-CZ" sz="2400" u="sng" dirty="0" err="1"/>
              <a:t>Népal</a:t>
            </a:r>
            <a:r>
              <a:rPr lang="cs-CZ" sz="2400" u="sng" dirty="0"/>
              <a:t> et </a:t>
            </a:r>
            <a:r>
              <a:rPr lang="cs-CZ" sz="2400" u="sng" dirty="0" err="1"/>
              <a:t>Bhoutan</a:t>
            </a:r>
            <a:r>
              <a:rPr lang="cs-CZ" sz="2400" u="sng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8372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E29FC-B015-470C-8EBF-57003DEF9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environnemental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B7EDCF0-203A-4C25-8C72-32736506A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914400" lvl="1" indent="-457200">
              <a:buClrTx/>
              <a:buFont typeface="Arial" panose="020B0604020202020204" pitchFamily="34" charset="0"/>
              <a:buChar char="•"/>
            </a:pPr>
            <a:r>
              <a:rPr lang="cs-CZ" sz="2400" dirty="0" err="1"/>
              <a:t>Décomposition</a:t>
            </a:r>
            <a:r>
              <a:rPr lang="cs-CZ" sz="2400" dirty="0"/>
              <a:t> des </a:t>
            </a:r>
            <a:r>
              <a:rPr lang="cs-CZ" sz="2400" dirty="0" err="1"/>
              <a:t>autres</a:t>
            </a:r>
            <a:r>
              <a:rPr lang="cs-CZ" sz="2400" dirty="0"/>
              <a:t> </a:t>
            </a:r>
            <a:r>
              <a:rPr lang="cs-CZ" sz="2400" dirty="0" err="1"/>
              <a:t>animaux</a:t>
            </a:r>
            <a:endParaRPr lang="cs-CZ" sz="2400" dirty="0"/>
          </a:p>
          <a:p>
            <a:pPr marL="914400" lvl="1" indent="-457200">
              <a:buClrTx/>
              <a:buFont typeface="Arial" panose="020B0604020202020204" pitchFamily="34" charset="0"/>
              <a:buChar char="•"/>
            </a:pPr>
            <a:r>
              <a:rPr lang="cs-CZ" sz="2400" dirty="0"/>
              <a:t>Ils </a:t>
            </a:r>
            <a:r>
              <a:rPr lang="cs-CZ" sz="2400" dirty="0" err="1"/>
              <a:t>sont</a:t>
            </a:r>
            <a:r>
              <a:rPr lang="cs-CZ" sz="2400" dirty="0"/>
              <a:t> </a:t>
            </a:r>
            <a:r>
              <a:rPr lang="cs-CZ" sz="2400" dirty="0" err="1"/>
              <a:t>charognards</a:t>
            </a:r>
            <a:r>
              <a:rPr lang="cs-CZ" sz="2400" dirty="0"/>
              <a:t>. </a:t>
            </a:r>
          </a:p>
          <a:p>
            <a:pPr marL="914400" lvl="1" indent="-457200">
              <a:buClrTx/>
              <a:buFont typeface="Arial" panose="020B0604020202020204" pitchFamily="34" charset="0"/>
              <a:buChar char="•"/>
            </a:pPr>
            <a:r>
              <a:rPr lang="cs-CZ" sz="2400" dirty="0"/>
              <a:t>Cercle de la </a:t>
            </a:r>
            <a:r>
              <a:rPr lang="cs-CZ" sz="2400" dirty="0" err="1"/>
              <a:t>vie</a:t>
            </a:r>
            <a:endParaRPr lang="cs-CZ" sz="2400" dirty="0"/>
          </a:p>
        </p:txBody>
      </p:sp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56D344E9-2767-4977-BCFF-ED1B5A8DA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319405" y="804863"/>
            <a:ext cx="3649191" cy="5248275"/>
          </a:xfrm>
        </p:spPr>
      </p:pic>
    </p:spTree>
    <p:extLst>
      <p:ext uri="{BB962C8B-B14F-4D97-AF65-F5344CB8AC3E}">
        <p14:creationId xmlns:p14="http://schemas.microsoft.com/office/powerpoint/2010/main" val="157195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46BE0-2B6C-4BD0-9C5E-24A0BAFF2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8526" y="1671200"/>
            <a:ext cx="4486656" cy="1141497"/>
          </a:xfrm>
        </p:spPr>
        <p:txBody>
          <a:bodyPr/>
          <a:lstStyle/>
          <a:p>
            <a:r>
              <a:rPr lang="cs-CZ" dirty="0" err="1"/>
              <a:t>Danger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F96E38F-99F1-4D44-A744-B89739F19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4368"/>
          <a:stretch/>
        </p:blipFill>
        <p:spPr>
          <a:xfrm>
            <a:off x="196686" y="2226888"/>
            <a:ext cx="5695441" cy="2404224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48F8750-E3DF-48A9-8EA7-712AF7A83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8526" y="3060494"/>
            <a:ext cx="4486656" cy="240422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1980: plus de </a:t>
            </a:r>
            <a:r>
              <a:rPr lang="cs-CZ" sz="2400" dirty="0" err="1"/>
              <a:t>milions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dirty="0" err="1" smtClean="0"/>
              <a:t>d´individus</a:t>
            </a:r>
            <a:r>
              <a:rPr lang="cs-CZ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2016: 10 000 </a:t>
            </a:r>
            <a:r>
              <a:rPr lang="cs-CZ" sz="2400" dirty="0" err="1"/>
              <a:t>adultes</a:t>
            </a:r>
            <a:r>
              <a:rPr lang="cs-CZ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Ils</a:t>
            </a:r>
            <a:r>
              <a:rPr lang="cs-CZ" sz="2400" dirty="0"/>
              <a:t> </a:t>
            </a:r>
            <a:r>
              <a:rPr lang="cs-CZ" sz="2400" dirty="0" err="1" smtClean="0"/>
              <a:t>ont</a:t>
            </a:r>
            <a:r>
              <a:rPr lang="cs-CZ" sz="2400" dirty="0" smtClean="0"/>
              <a:t> </a:t>
            </a:r>
            <a:r>
              <a:rPr lang="cs-CZ" sz="2400" dirty="0" err="1" smtClean="0"/>
              <a:t>complètement</a:t>
            </a:r>
            <a:r>
              <a:rPr lang="cs-CZ" sz="2400" dirty="0" smtClean="0"/>
              <a:t> </a:t>
            </a:r>
            <a:r>
              <a:rPr lang="cs-CZ" sz="2400" dirty="0" err="1"/>
              <a:t>disparu</a:t>
            </a:r>
            <a:r>
              <a:rPr lang="cs-CZ" sz="2400" dirty="0"/>
              <a:t> en </a:t>
            </a:r>
            <a:r>
              <a:rPr lang="cs-CZ" sz="2400" dirty="0" err="1"/>
              <a:t>Chine</a:t>
            </a:r>
            <a:r>
              <a:rPr lang="cs-CZ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Vautour</a:t>
            </a:r>
            <a:r>
              <a:rPr lang="cs-CZ" sz="2400" dirty="0"/>
              <a:t> </a:t>
            </a:r>
            <a:r>
              <a:rPr lang="cs-CZ" sz="2400" dirty="0" err="1"/>
              <a:t>chaugoun</a:t>
            </a:r>
            <a:r>
              <a:rPr lang="cs-CZ" sz="2400" dirty="0"/>
              <a:t> </a:t>
            </a:r>
            <a:r>
              <a:rPr lang="cs-CZ" sz="2400" dirty="0" err="1"/>
              <a:t>était</a:t>
            </a:r>
            <a:r>
              <a:rPr lang="cs-CZ" sz="2400" dirty="0"/>
              <a:t> mis </a:t>
            </a:r>
            <a:r>
              <a:rPr lang="cs-CZ" sz="2400" dirty="0" smtClean="0"/>
              <a:t>à la liste </a:t>
            </a:r>
            <a:r>
              <a:rPr lang="cs-CZ" sz="2400" dirty="0" err="1" smtClean="0"/>
              <a:t>d´IUCN</a:t>
            </a:r>
            <a:r>
              <a:rPr lang="cs-CZ" sz="2400" dirty="0" smtClean="0"/>
              <a:t> en </a:t>
            </a:r>
            <a:r>
              <a:rPr lang="cs-CZ" sz="2400" dirty="0"/>
              <a:t>2000.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17E0224-2E1D-433C-890E-E2479B87D37B}"/>
              </a:ext>
            </a:extLst>
          </p:cNvPr>
          <p:cNvSpPr txBox="1"/>
          <p:nvPr/>
        </p:nvSpPr>
        <p:spPr>
          <a:xfrm>
            <a:off x="196686" y="1486534"/>
            <a:ext cx="107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DISPARU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8DF8CA9-E230-4C28-8D66-33ACC8C4BEB1}"/>
              </a:ext>
            </a:extLst>
          </p:cNvPr>
          <p:cNvSpPr txBox="1"/>
          <p:nvPr/>
        </p:nvSpPr>
        <p:spPr>
          <a:xfrm>
            <a:off x="2876366" y="1486534"/>
            <a:ext cx="20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MENACÉ</a:t>
            </a:r>
          </a:p>
        </p:txBody>
      </p:sp>
      <p:sp>
        <p:nvSpPr>
          <p:cNvPr id="13" name="Pravá složená závorka 12">
            <a:extLst>
              <a:ext uri="{FF2B5EF4-FFF2-40B4-BE49-F238E27FC236}">
                <a16:creationId xmlns:a16="http://schemas.microsoft.com/office/drawing/2014/main" id="{4BCF8B02-BF0C-4619-9CA9-F122C79A95C7}"/>
              </a:ext>
            </a:extLst>
          </p:cNvPr>
          <p:cNvSpPr/>
          <p:nvPr/>
        </p:nvSpPr>
        <p:spPr>
          <a:xfrm rot="16200000">
            <a:off x="3240909" y="104322"/>
            <a:ext cx="369329" cy="3875803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E3DF1415-E555-4F3F-9B7B-D488C0F629BB}"/>
              </a:ext>
            </a:extLst>
          </p:cNvPr>
          <p:cNvCxnSpPr>
            <a:cxnSpLocks/>
          </p:cNvCxnSpPr>
          <p:nvPr/>
        </p:nvCxnSpPr>
        <p:spPr>
          <a:xfrm>
            <a:off x="730723" y="1793722"/>
            <a:ext cx="0" cy="3710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5B3B4EB-EAA1-48A3-90CC-2E31D17A31B0}"/>
              </a:ext>
            </a:extLst>
          </p:cNvPr>
          <p:cNvSpPr txBox="1"/>
          <p:nvPr/>
        </p:nvSpPr>
        <p:spPr>
          <a:xfrm>
            <a:off x="1873188" y="4563122"/>
            <a:ext cx="252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DANGER CRITIQUE</a:t>
            </a:r>
          </a:p>
        </p:txBody>
      </p:sp>
    </p:spTree>
    <p:extLst>
      <p:ext uri="{BB962C8B-B14F-4D97-AF65-F5344CB8AC3E}">
        <p14:creationId xmlns:p14="http://schemas.microsoft.com/office/powerpoint/2010/main" val="286287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493A62-175F-462A-A8B8-3A08BAC6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9686"/>
            <a:ext cx="7729728" cy="1188720"/>
          </a:xfrm>
        </p:spPr>
        <p:txBody>
          <a:bodyPr/>
          <a:lstStyle/>
          <a:p>
            <a:r>
              <a:rPr lang="cs-CZ" dirty="0" err="1"/>
              <a:t>l'extinction</a:t>
            </a:r>
            <a:r>
              <a:rPr lang="cs-CZ" dirty="0"/>
              <a:t> en </a:t>
            </a:r>
            <a:r>
              <a:rPr lang="cs-CZ" dirty="0" err="1"/>
              <a:t>chiffres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10C6575-5FC2-4593-90BE-E0AD76B4D427}"/>
              </a:ext>
            </a:extLst>
          </p:cNvPr>
          <p:cNvSpPr txBox="1"/>
          <p:nvPr/>
        </p:nvSpPr>
        <p:spPr>
          <a:xfrm>
            <a:off x="5409402" y="2175028"/>
            <a:ext cx="56699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Les </a:t>
            </a:r>
            <a:r>
              <a:rPr lang="cs-CZ" sz="2400" dirty="0" err="1"/>
              <a:t>chiffres</a:t>
            </a:r>
            <a:r>
              <a:rPr lang="cs-CZ" sz="2400" dirty="0"/>
              <a:t> </a:t>
            </a:r>
            <a:r>
              <a:rPr lang="cs-CZ" sz="2400" dirty="0" err="1" smtClean="0"/>
              <a:t>signifient</a:t>
            </a:r>
            <a:r>
              <a:rPr lang="cs-CZ" sz="2400" dirty="0" smtClean="0"/>
              <a:t> </a:t>
            </a:r>
            <a:r>
              <a:rPr lang="cs-CZ" sz="2400" dirty="0" err="1"/>
              <a:t>que</a:t>
            </a:r>
            <a:r>
              <a:rPr lang="cs-CZ" sz="2400" dirty="0"/>
              <a:t> 99% des </a:t>
            </a:r>
            <a:r>
              <a:rPr lang="cs-CZ" sz="2400" dirty="0" err="1"/>
              <a:t>individus</a:t>
            </a:r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2400" dirty="0" err="1" smtClean="0"/>
              <a:t>ont</a:t>
            </a:r>
            <a:r>
              <a:rPr lang="cs-CZ" sz="2400" dirty="0" smtClean="0"/>
              <a:t> </a:t>
            </a:r>
            <a:r>
              <a:rPr lang="cs-CZ" sz="2400" dirty="0" err="1" smtClean="0"/>
              <a:t>disparu</a:t>
            </a:r>
            <a:r>
              <a:rPr lang="cs-CZ" sz="2400" dirty="0" smtClean="0"/>
              <a:t> </a:t>
            </a:r>
            <a:r>
              <a:rPr lang="cs-CZ" sz="2400" dirty="0" err="1"/>
              <a:t>entre</a:t>
            </a:r>
            <a:r>
              <a:rPr lang="cs-CZ" sz="2400" dirty="0"/>
              <a:t> 1980 et 2016.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En 1980 </a:t>
            </a:r>
            <a:r>
              <a:rPr lang="cs-CZ" sz="2400" dirty="0" smtClean="0"/>
              <a:t>les </a:t>
            </a:r>
            <a:r>
              <a:rPr lang="cs-CZ" sz="2400" dirty="0" err="1" smtClean="0"/>
              <a:t>vautours</a:t>
            </a:r>
            <a:r>
              <a:rPr lang="cs-CZ" sz="2400" dirty="0" smtClean="0"/>
              <a:t> </a:t>
            </a:r>
            <a:r>
              <a:rPr lang="cs-CZ" sz="2400" dirty="0" err="1" smtClean="0"/>
              <a:t>vivaientt</a:t>
            </a:r>
            <a:r>
              <a:rPr lang="cs-CZ" sz="2400" dirty="0" smtClean="0"/>
              <a:t> </a:t>
            </a:r>
            <a:r>
              <a:rPr lang="cs-CZ" sz="2400" dirty="0"/>
              <a:t>en </a:t>
            </a:r>
            <a:r>
              <a:rPr lang="cs-CZ" sz="2400" dirty="0" err="1">
                <a:solidFill>
                  <a:srgbClr val="FF0000"/>
                </a:solidFill>
              </a:rPr>
              <a:t>Chine</a:t>
            </a:r>
            <a:r>
              <a:rPr lang="cs-CZ" sz="2400" dirty="0"/>
              <a:t>, </a:t>
            </a:r>
            <a:r>
              <a:rPr lang="cs-CZ" sz="2400" dirty="0">
                <a:solidFill>
                  <a:srgbClr val="92D050"/>
                </a:solidFill>
              </a:rPr>
              <a:t>Indie</a:t>
            </a:r>
            <a:r>
              <a:rPr lang="cs-CZ" sz="2400" dirty="0"/>
              <a:t>, </a:t>
            </a:r>
            <a:r>
              <a:rPr lang="cs-CZ" sz="2400" dirty="0" err="1">
                <a:solidFill>
                  <a:srgbClr val="92D050"/>
                </a:solidFill>
              </a:rPr>
              <a:t>Pakistan</a:t>
            </a:r>
            <a:r>
              <a:rPr lang="cs-CZ" sz="2400" dirty="0"/>
              <a:t>, </a:t>
            </a:r>
            <a:r>
              <a:rPr lang="cs-CZ" sz="2400" dirty="0" err="1">
                <a:solidFill>
                  <a:srgbClr val="92D050"/>
                </a:solidFill>
              </a:rPr>
              <a:t>Bengladesh</a:t>
            </a:r>
            <a:r>
              <a:rPr lang="cs-CZ" sz="2400" dirty="0"/>
              <a:t>, </a:t>
            </a:r>
            <a:r>
              <a:rPr lang="cs-CZ" sz="2400" dirty="0" err="1">
                <a:solidFill>
                  <a:srgbClr val="92D050"/>
                </a:solidFill>
              </a:rPr>
              <a:t>Népal</a:t>
            </a:r>
            <a:r>
              <a:rPr lang="cs-CZ" sz="2400" dirty="0"/>
              <a:t>, </a:t>
            </a:r>
            <a:r>
              <a:rPr lang="cs-CZ" sz="2400" dirty="0" err="1">
                <a:solidFill>
                  <a:srgbClr val="92D050"/>
                </a:solidFill>
              </a:rPr>
              <a:t>Bhoutan</a:t>
            </a:r>
            <a:r>
              <a:rPr lang="cs-CZ" sz="2400" dirty="0"/>
              <a:t>, </a:t>
            </a:r>
            <a:r>
              <a:rPr lang="cs-CZ" sz="2400" dirty="0" err="1">
                <a:solidFill>
                  <a:srgbClr val="FF0000"/>
                </a:solidFill>
              </a:rPr>
              <a:t>Cambodia</a:t>
            </a:r>
            <a:r>
              <a:rPr lang="cs-CZ" sz="2400" dirty="0"/>
              <a:t>,</a:t>
            </a:r>
            <a:r>
              <a:rPr lang="cs-CZ" sz="2400" dirty="0">
                <a:solidFill>
                  <a:srgbClr val="FF0000"/>
                </a:solidFill>
              </a:rPr>
              <a:t> Burma</a:t>
            </a:r>
            <a:r>
              <a:rPr lang="cs-CZ" sz="2400" dirty="0"/>
              <a:t>, </a:t>
            </a:r>
            <a:r>
              <a:rPr lang="cs-CZ" sz="2400" dirty="0" err="1">
                <a:solidFill>
                  <a:srgbClr val="FF0000"/>
                </a:solidFill>
              </a:rPr>
              <a:t>Thaïlande</a:t>
            </a:r>
            <a:r>
              <a:rPr lang="cs-CZ" sz="2400" dirty="0"/>
              <a:t>,</a:t>
            </a:r>
            <a:r>
              <a:rPr lang="cs-CZ" sz="2400" dirty="0">
                <a:solidFill>
                  <a:srgbClr val="FF0000"/>
                </a:solidFill>
              </a:rPr>
              <a:t> Vietnam</a:t>
            </a:r>
            <a:r>
              <a:rPr lang="cs-CZ" sz="2400" dirty="0"/>
              <a:t>, </a:t>
            </a:r>
            <a:r>
              <a:rPr lang="cs-CZ" sz="2400" dirty="0">
                <a:solidFill>
                  <a:srgbClr val="FF0000"/>
                </a:solidFill>
              </a:rPr>
              <a:t>Myanmar</a:t>
            </a:r>
            <a:r>
              <a:rPr lang="cs-CZ" sz="2400" dirty="0"/>
              <a:t> </a:t>
            </a:r>
            <a:r>
              <a:rPr lang="cs-CZ" sz="2400" dirty="0" err="1"/>
              <a:t>même</a:t>
            </a:r>
            <a:r>
              <a:rPr lang="cs-CZ" sz="2400" dirty="0"/>
              <a:t> en </a:t>
            </a:r>
            <a:r>
              <a:rPr lang="cs-CZ" sz="2400" dirty="0" err="1">
                <a:solidFill>
                  <a:srgbClr val="FF0000"/>
                </a:solidFill>
              </a:rPr>
              <a:t>Russie</a:t>
            </a:r>
            <a:r>
              <a:rPr lang="cs-CZ" sz="2400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Ajourd‘hui</a:t>
            </a:r>
            <a:r>
              <a:rPr lang="cs-CZ" sz="2400" dirty="0"/>
              <a:t> des </a:t>
            </a:r>
            <a:r>
              <a:rPr lang="cs-CZ" sz="2400" dirty="0" err="1"/>
              <a:t>groupes</a:t>
            </a:r>
            <a:r>
              <a:rPr lang="cs-CZ" sz="2400" dirty="0"/>
              <a:t> </a:t>
            </a:r>
            <a:r>
              <a:rPr lang="cs-CZ" sz="2400" dirty="0" smtClean="0"/>
              <a:t>les plus </a:t>
            </a:r>
            <a:r>
              <a:rPr lang="cs-CZ" sz="2400" dirty="0" err="1"/>
              <a:t>importants</a:t>
            </a:r>
            <a:r>
              <a:rPr lang="cs-CZ" sz="2400" dirty="0"/>
              <a:t> </a:t>
            </a:r>
            <a:r>
              <a:rPr lang="cs-CZ" sz="2400" dirty="0" err="1"/>
              <a:t>sont</a:t>
            </a:r>
            <a:r>
              <a:rPr lang="cs-CZ" sz="2400" dirty="0"/>
              <a:t> en </a:t>
            </a:r>
            <a:r>
              <a:rPr lang="cs-CZ" sz="2400" dirty="0">
                <a:solidFill>
                  <a:srgbClr val="92D050"/>
                </a:solidFill>
              </a:rPr>
              <a:t>Inde</a:t>
            </a:r>
            <a:r>
              <a:rPr lang="cs-CZ" sz="2400" dirty="0"/>
              <a:t>, </a:t>
            </a:r>
            <a:r>
              <a:rPr lang="cs-CZ" sz="2400" dirty="0" smtClean="0"/>
              <a:t>au </a:t>
            </a:r>
            <a:r>
              <a:rPr lang="cs-CZ" sz="2400" dirty="0" err="1" smtClean="0">
                <a:solidFill>
                  <a:srgbClr val="92D050"/>
                </a:solidFill>
              </a:rPr>
              <a:t>Pakistan</a:t>
            </a:r>
            <a:r>
              <a:rPr lang="cs-CZ" sz="2400" dirty="0"/>
              <a:t>, </a:t>
            </a:r>
            <a:r>
              <a:rPr lang="cs-CZ" sz="2400" dirty="0" err="1">
                <a:solidFill>
                  <a:srgbClr val="92D050"/>
                </a:solidFill>
              </a:rPr>
              <a:t>Bangladesh</a:t>
            </a:r>
            <a:r>
              <a:rPr lang="cs-CZ" sz="2400" dirty="0"/>
              <a:t>, </a:t>
            </a:r>
            <a:r>
              <a:rPr lang="cs-CZ" sz="2400" dirty="0" err="1">
                <a:solidFill>
                  <a:srgbClr val="92D050"/>
                </a:solidFill>
              </a:rPr>
              <a:t>Népal</a:t>
            </a:r>
            <a:r>
              <a:rPr lang="cs-CZ" sz="2400" dirty="0"/>
              <a:t> et </a:t>
            </a:r>
            <a:r>
              <a:rPr lang="cs-CZ" sz="2400" dirty="0" err="1">
                <a:solidFill>
                  <a:srgbClr val="92D050"/>
                </a:solidFill>
              </a:rPr>
              <a:t>Bhoutan</a:t>
            </a:r>
            <a:r>
              <a:rPr lang="cs-CZ" sz="2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026" name="Picture 2" descr="white-backed-vulture-recovers-VulPro-2048">
            <a:extLst>
              <a:ext uri="{FF2B5EF4-FFF2-40B4-BE49-F238E27FC236}">
                <a16:creationId xmlns:a16="http://schemas.microsoft.com/office/drawing/2014/main" id="{D9410C53-87B5-4835-9A17-8BAAFA3A9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21" y="2024108"/>
            <a:ext cx="3867362" cy="386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65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A9F73-BAE9-42D6-A06A-B1EC29ACF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64" y="2994385"/>
            <a:ext cx="9420872" cy="1307294"/>
          </a:xfrm>
        </p:spPr>
        <p:txBody>
          <a:bodyPr>
            <a:normAutofit fontScale="90000"/>
          </a:bodyPr>
          <a:lstStyle/>
          <a:p>
            <a:r>
              <a:rPr lang="fr-FR" dirty="0"/>
              <a:t>course pour sauver les vautours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AEB4015-DCF4-4005-9468-EAF3CD8EB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9519" y="4844933"/>
            <a:ext cx="7141264" cy="661442"/>
          </a:xfrm>
        </p:spPr>
        <p:txBody>
          <a:bodyPr/>
          <a:lstStyle/>
          <a:p>
            <a:r>
              <a:rPr lang="cs-CZ" dirty="0" err="1"/>
              <a:t>Il</a:t>
            </a:r>
            <a:r>
              <a:rPr lang="cs-CZ" dirty="0"/>
              <a:t> y a </a:t>
            </a:r>
            <a:r>
              <a:rPr lang="cs-CZ" dirty="0" err="1"/>
              <a:t>quelques</a:t>
            </a:r>
            <a:r>
              <a:rPr lang="cs-CZ" dirty="0"/>
              <a:t> </a:t>
            </a:r>
            <a:r>
              <a:rPr lang="cs-CZ" dirty="0" err="1" smtClean="0"/>
              <a:t>organisations</a:t>
            </a:r>
            <a:r>
              <a:rPr lang="cs-CZ" dirty="0" smtClean="0"/>
              <a:t> </a:t>
            </a:r>
            <a:r>
              <a:rPr lang="cs-CZ" dirty="0" err="1"/>
              <a:t>pour</a:t>
            </a:r>
            <a:r>
              <a:rPr lang="cs-CZ" dirty="0"/>
              <a:t> </a:t>
            </a:r>
            <a:r>
              <a:rPr lang="cs-CZ" dirty="0" err="1" smtClean="0"/>
              <a:t>protéger</a:t>
            </a:r>
            <a:r>
              <a:rPr lang="cs-CZ" dirty="0" smtClean="0"/>
              <a:t> </a:t>
            </a:r>
            <a:r>
              <a:rPr lang="cs-CZ" dirty="0"/>
              <a:t>des </a:t>
            </a:r>
            <a:r>
              <a:rPr lang="cs-CZ" dirty="0" err="1" smtClean="0"/>
              <a:t>vautours</a:t>
            </a:r>
            <a:r>
              <a:rPr lang="cs-CZ" dirty="0"/>
              <a:t>.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219AFA8F-FA4C-4620-B75A-00979EB54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09409" y="74564"/>
            <a:ext cx="5241484" cy="219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8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D38BEC-6C6B-46E6-A8F8-A630E1207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11931"/>
            <a:ext cx="7729728" cy="1188720"/>
          </a:xfrm>
        </p:spPr>
        <p:txBody>
          <a:bodyPr/>
          <a:lstStyle/>
          <a:p>
            <a:r>
              <a:rPr lang="cs-CZ" dirty="0" err="1"/>
              <a:t>Conséquences</a:t>
            </a:r>
            <a:r>
              <a:rPr lang="cs-CZ" dirty="0"/>
              <a:t> de </a:t>
            </a:r>
            <a:r>
              <a:rPr lang="cs-CZ" dirty="0" err="1"/>
              <a:t>leur</a:t>
            </a:r>
            <a:r>
              <a:rPr lang="cs-CZ" dirty="0"/>
              <a:t> </a:t>
            </a:r>
            <a:r>
              <a:rPr lang="cs-CZ" dirty="0" err="1"/>
              <a:t>extinction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95FA73-0ADB-4389-BF4A-F51964F82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204" y="1846248"/>
            <a:ext cx="7013596" cy="3165503"/>
          </a:xfrm>
        </p:spPr>
        <p:txBody>
          <a:bodyPr/>
          <a:lstStyle/>
          <a:p>
            <a:pPr lvl="8" algn="ctr"/>
            <a:r>
              <a:rPr lang="cs-CZ" dirty="0" err="1"/>
              <a:t>Chiens</a:t>
            </a:r>
            <a:r>
              <a:rPr lang="cs-CZ" dirty="0"/>
              <a:t> </a:t>
            </a:r>
            <a:r>
              <a:rPr lang="cs-CZ" dirty="0" err="1"/>
              <a:t>sauvages</a:t>
            </a:r>
            <a:r>
              <a:rPr lang="cs-CZ" dirty="0"/>
              <a:t> en Inde</a:t>
            </a:r>
          </a:p>
          <a:p>
            <a:pPr lvl="8" algn="ctr"/>
            <a:r>
              <a:rPr lang="cs-CZ" dirty="0" err="1"/>
              <a:t>Tours</a:t>
            </a:r>
            <a:r>
              <a:rPr lang="cs-CZ" dirty="0"/>
              <a:t> de silence (region </a:t>
            </a:r>
            <a:r>
              <a:rPr lang="cs-CZ" dirty="0" err="1"/>
              <a:t>Parsi</a:t>
            </a:r>
            <a:r>
              <a:rPr lang="cs-CZ" dirty="0"/>
              <a:t>)</a:t>
            </a:r>
          </a:p>
          <a:p>
            <a:pPr lvl="8" algn="ctr"/>
            <a:r>
              <a:rPr lang="fr-FR" dirty="0"/>
              <a:t>L'Asie du Sud a maintenant perdu 99% de son système d'élimination des carcasses</a:t>
            </a:r>
            <a:r>
              <a:rPr lang="cs-CZ" dirty="0"/>
              <a:t>.</a:t>
            </a:r>
          </a:p>
        </p:txBody>
      </p:sp>
      <p:pic>
        <p:nvPicPr>
          <p:cNvPr id="2050" name="Picture 2" descr="Towers-of-Silence">
            <a:extLst>
              <a:ext uri="{FF2B5EF4-FFF2-40B4-BE49-F238E27FC236}">
                <a16:creationId xmlns:a16="http://schemas.microsoft.com/office/drawing/2014/main" id="{D3BED896-C363-44E1-8706-BD20745B3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488" y="3282106"/>
            <a:ext cx="4106477" cy="32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gs-at-carcass">
            <a:extLst>
              <a:ext uri="{FF2B5EF4-FFF2-40B4-BE49-F238E27FC236}">
                <a16:creationId xmlns:a16="http://schemas.microsoft.com/office/drawing/2014/main" id="{127C6468-EB72-4D3B-A325-41E6F34EB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35" y="3282106"/>
            <a:ext cx="4841965" cy="32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062278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356</TotalTime>
  <Words>304</Words>
  <Application>Microsoft Office PowerPoint</Application>
  <PresentationFormat>Širokoúhlá obrazovka</PresentationFormat>
  <Paragraphs>57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Times New Roman</vt:lpstr>
      <vt:lpstr>Balík</vt:lpstr>
      <vt:lpstr>Vautour chaugoun</vt:lpstr>
      <vt:lpstr>introduction aux vautours</vt:lpstr>
      <vt:lpstr>Qu‘esT-CE QUE c‘est?</vt:lpstr>
      <vt:lpstr>Où VIVENT-ils?</vt:lpstr>
      <vt:lpstr>impact environnemental</vt:lpstr>
      <vt:lpstr>Danger</vt:lpstr>
      <vt:lpstr>l'extinction en chiffres</vt:lpstr>
      <vt:lpstr>course pour sauver les vautours</vt:lpstr>
      <vt:lpstr>Conséquences de leur extinction</vt:lpstr>
      <vt:lpstr>Les causes d‘extinction</vt:lpstr>
      <vt:lpstr>Façons de sauver les vautoures</vt:lpstr>
      <vt:lpstr>Merci pour votre attention!</vt:lpstr>
      <vt:lpstr>des ressources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Narval</dc:title>
  <dc:creator>Valerie Piskáčková</dc:creator>
  <cp:lastModifiedBy>Michaela Nedělková</cp:lastModifiedBy>
  <cp:revision>25</cp:revision>
  <dcterms:created xsi:type="dcterms:W3CDTF">2019-11-24T11:40:45Z</dcterms:created>
  <dcterms:modified xsi:type="dcterms:W3CDTF">2020-01-17T12:08:32Z</dcterms:modified>
</cp:coreProperties>
</file>